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theme/themeOverride2.xml" ContentType="application/vnd.openxmlformats-officedocument.themeOverride+xml"/>
  <Override PartName="/ppt/charts/chart2.xml" ContentType="application/vnd.openxmlformats-officedocument.drawingml.chart+xml"/>
  <Override PartName="/ppt/theme/themeOverride3.xml" ContentType="application/vnd.openxmlformats-officedocument.themeOverride+xml"/>
  <Override PartName="/ppt/charts/chart3.xml" ContentType="application/vnd.openxmlformats-officedocument.drawingml.chart+xml"/>
  <Override PartName="/ppt/theme/themeOverride4.xml" ContentType="application/vnd.openxmlformats-officedocument.themeOverride+xml"/>
  <Override PartName="/ppt/charts/chart4.xml" ContentType="application/vnd.openxmlformats-officedocument.drawingml.chart+xml"/>
  <Override PartName="/ppt/drawings/drawing1.xml" ContentType="application/vnd.openxmlformats-officedocument.drawingml.chartshapes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9"/>
  </p:notesMasterIdLst>
  <p:sldIdLst>
    <p:sldId id="256" r:id="rId2"/>
    <p:sldId id="257" r:id="rId3"/>
    <p:sldId id="258" r:id="rId4"/>
    <p:sldId id="259" r:id="rId5"/>
    <p:sldId id="273" r:id="rId6"/>
    <p:sldId id="323" r:id="rId7"/>
    <p:sldId id="260" r:id="rId8"/>
    <p:sldId id="275" r:id="rId9"/>
    <p:sldId id="276" r:id="rId10"/>
    <p:sldId id="262" r:id="rId11"/>
    <p:sldId id="277" r:id="rId12"/>
    <p:sldId id="278" r:id="rId13"/>
    <p:sldId id="279" r:id="rId14"/>
    <p:sldId id="263" r:id="rId15"/>
    <p:sldId id="280" r:id="rId16"/>
    <p:sldId id="281" r:id="rId17"/>
    <p:sldId id="282" r:id="rId18"/>
    <p:sldId id="264" r:id="rId19"/>
    <p:sldId id="283" r:id="rId20"/>
    <p:sldId id="284" r:id="rId21"/>
    <p:sldId id="285" r:id="rId22"/>
    <p:sldId id="286" r:id="rId23"/>
    <p:sldId id="322" r:id="rId24"/>
    <p:sldId id="300" r:id="rId25"/>
    <p:sldId id="321" r:id="rId26"/>
    <p:sldId id="320" r:id="rId27"/>
    <p:sldId id="268" r:id="rId28"/>
    <p:sldId id="324" r:id="rId29"/>
    <p:sldId id="325" r:id="rId30"/>
    <p:sldId id="327" r:id="rId31"/>
    <p:sldId id="326" r:id="rId32"/>
    <p:sldId id="314" r:id="rId33"/>
    <p:sldId id="316" r:id="rId34"/>
    <p:sldId id="269" r:id="rId35"/>
    <p:sldId id="271" r:id="rId36"/>
    <p:sldId id="272" r:id="rId37"/>
    <p:sldId id="270" r:id="rId38"/>
  </p:sldIdLst>
  <p:sldSz cx="9144000" cy="6858000" type="screen4x3"/>
  <p:notesSz cx="6797675" cy="987425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3300"/>
    <a:srgbClr val="3399FF"/>
    <a:srgbClr val="FF6699"/>
    <a:srgbClr val="008000"/>
    <a:srgbClr val="FF0000"/>
    <a:srgbClr val="00FFFF"/>
    <a:srgbClr val="00FF00"/>
    <a:srgbClr val="FF6600"/>
    <a:srgbClr val="99CCFF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3" autoAdjust="0"/>
    <p:restoredTop sz="94709" autoAdjust="0"/>
  </p:normalViewPr>
  <p:slideViewPr>
    <p:cSldViewPr>
      <p:cViewPr>
        <p:scale>
          <a:sx n="90" d="100"/>
          <a:sy n="90" d="100"/>
        </p:scale>
        <p:origin x="-2244" y="-5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7" d="100"/>
          <a:sy n="77" d="100"/>
        </p:scale>
        <p:origin x="109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NULL" TargetMode="External"/><Relationship Id="rId1" Type="http://schemas.openxmlformats.org/officeDocument/2006/relationships/themeOverride" Target="../theme/themeOverride2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2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NULL" TargetMode="External"/><Relationship Id="rId1" Type="http://schemas.openxmlformats.org/officeDocument/2006/relationships/themeOverride" Target="../theme/themeOverride3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NULL" TargetMode="External"/><Relationship Id="rId1" Type="http://schemas.openxmlformats.org/officeDocument/2006/relationships/themeOverride" Target="../theme/themeOverride4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Excel2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Excel4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_____Microsoft_Excel5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_____Microsoft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layout/>
      <c:overlay val="0"/>
    </c:title>
    <c:autoTitleDeleted val="0"/>
    <c:view3D>
      <c:rotX val="30"/>
      <c:rotY val="1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доходной части:</c:v>
                </c:pt>
              </c:strCache>
            </c:strRef>
          </c:tx>
          <c:explosion val="1"/>
          <c:dPt>
            <c:idx val="0"/>
            <c:bubble3D val="0"/>
            <c:explosion val="0"/>
            <c:spPr>
              <a:solidFill>
                <a:srgbClr val="FFFF00"/>
              </a:solidFill>
            </c:spPr>
          </c:dPt>
          <c:dPt>
            <c:idx val="1"/>
            <c:bubble3D val="0"/>
            <c:explosion val="3"/>
            <c:spPr>
              <a:solidFill>
                <a:srgbClr val="00B0F0"/>
              </a:solidFill>
            </c:spPr>
          </c:dPt>
          <c:dLbls>
            <c:dLbl>
              <c:idx val="0"/>
              <c:layout>
                <c:manualLayout>
                  <c:x val="-0.18968249926962849"/>
                  <c:y val="0.13876511016342596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Безвозмездные 7</a:t>
                    </a:r>
                    <a:r>
                      <a:rPr lang="ru-RU" baseline="0" dirty="0" smtClean="0"/>
                      <a:t>014,823</a:t>
                    </a:r>
                    <a:endParaRPr lang="ru-RU" dirty="0" smtClean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18291668542384"/>
                      <c:h val="0.25717511073445015"/>
                    </c:manualLayout>
                  </c15:layout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Собственные</a:t>
                    </a:r>
                  </a:p>
                  <a:p>
                    <a:r>
                      <a:rPr lang="ru-RU" dirty="0" smtClean="0"/>
                      <a:t>16248,014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Собственные доходы - 34704,2тыс.руб.</c:v>
                </c:pt>
                <c:pt idx="1">
                  <c:v>Безвозмездные поступления - 132707,6 тыс.руб.</c:v>
                </c:pt>
              </c:strCache>
            </c:strRef>
          </c:cat>
          <c:val>
            <c:numRef>
              <c:f>Лист1!$B$2:$B$3</c:f>
              <c:numCache>
                <c:formatCode>0.0%</c:formatCode>
                <c:ptCount val="2"/>
                <c:pt idx="0">
                  <c:v>0.20700000000000021</c:v>
                </c:pt>
                <c:pt idx="1">
                  <c:v>0.79300000000000004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76">
          <a:noFill/>
        </a:ln>
      </c:spPr>
    </c:plotArea>
    <c:plotVisOnly val="1"/>
    <c:dispBlanksAs val="zero"/>
    <c:showDLblsOverMax val="0"/>
  </c:chart>
  <c:txPr>
    <a:bodyPr/>
    <a:lstStyle/>
    <a:p>
      <a:pPr>
        <a:defRPr sz="1798"/>
      </a:pPr>
      <a:endParaRPr lang="ru-RU"/>
    </a:p>
  </c:txPr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7460317460317461E-2"/>
          <c:y val="2.6378896882494011E-2"/>
          <c:w val="0.86190476190476151"/>
          <c:h val="0.95203836930455632"/>
        </c:manualLayout>
      </c:layout>
      <c:pie3DChart>
        <c:varyColors val="0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8412">
          <a:solidFill>
            <a:schemeClr val="tx1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89523809523809561"/>
          <c:y val="0.37410071942446105"/>
          <c:w val="9.8412698412698424E-2"/>
          <c:h val="0.25419664268585135"/>
        </c:manualLayout>
      </c:layout>
      <c:overlay val="0"/>
      <c:spPr>
        <a:noFill/>
        <a:ln w="2103">
          <a:solidFill>
            <a:schemeClr val="tx1"/>
          </a:solidFill>
          <a:prstDash val="solid"/>
        </a:ln>
      </c:spPr>
      <c:txPr>
        <a:bodyPr/>
        <a:lstStyle/>
        <a:p>
          <a:pPr>
            <a:defRPr sz="1096" b="1" i="0" u="none" strike="noStrike" baseline="0">
              <a:solidFill>
                <a:schemeClr val="tx1"/>
              </a:solidFill>
              <a:latin typeface="Arial"/>
              <a:ea typeface="Arial"/>
              <a:cs typeface="Arial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192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  <c:spPr>
        <a:noFill/>
        <a:ln w="25368">
          <a:noFill/>
        </a:ln>
      </c:spPr>
    </c:sideWall>
    <c:backWall>
      <c:thickness val="0"/>
      <c:spPr>
        <a:noFill/>
        <a:ln w="25368">
          <a:noFill/>
        </a:ln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2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4"/>
            <c:invertIfNegative val="0"/>
            <c:bubble3D val="0"/>
            <c:spPr>
              <a:solidFill>
                <a:srgbClr val="00FFFF"/>
              </a:solidFill>
            </c:spPr>
          </c:dPt>
          <c:dPt>
            <c:idx val="5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6"/>
            <c:invertIfNegative val="0"/>
            <c:bubble3D val="0"/>
            <c:spPr>
              <a:solidFill>
                <a:srgbClr val="7030A0"/>
              </a:solidFill>
            </c:spPr>
          </c:dPt>
          <c:dPt>
            <c:idx val="8"/>
            <c:invertIfNegative val="0"/>
            <c:bubble3D val="0"/>
            <c:spPr>
              <a:solidFill>
                <a:srgbClr val="C00000"/>
              </a:solidFill>
            </c:spPr>
          </c:dPt>
          <c:dLbls>
            <c:spPr>
              <a:noFill/>
              <a:ln w="25336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Лист1!$A$2:$A$11</c:f>
              <c:strCache>
                <c:ptCount val="10"/>
                <c:pt idx="1">
                  <c:v>Национальная оборона деятельность</c:v>
                </c:pt>
                <c:pt idx="2">
                  <c:v>Национальная экономика</c:v>
                </c:pt>
                <c:pt idx="3">
                  <c:v>ЖКХ</c:v>
                </c:pt>
                <c:pt idx="4">
                  <c:v>Национальная безопасность</c:v>
                </c:pt>
                <c:pt idx="5">
                  <c:v>Культура и кинематография</c:v>
                </c:pt>
                <c:pt idx="6">
                  <c:v>Общегосударственные вопросы</c:v>
                </c:pt>
                <c:pt idx="7">
                  <c:v>Физическая культура и спорт</c:v>
                </c:pt>
                <c:pt idx="8">
                  <c:v>Межбюджетные трансферты бюджетам субъектов РФ и муниципальных образований общего характера</c:v>
                </c:pt>
                <c:pt idx="9">
                  <c:v>Социальная политика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1">
                  <c:v>337.274</c:v>
                </c:pt>
                <c:pt idx="2">
                  <c:v>2269.1550000000002</c:v>
                </c:pt>
                <c:pt idx="3">
                  <c:v>4789.7309999999998</c:v>
                </c:pt>
                <c:pt idx="4">
                  <c:v>200</c:v>
                </c:pt>
                <c:pt idx="5">
                  <c:v>2277.7150000000001</c:v>
                </c:pt>
                <c:pt idx="6">
                  <c:v>13088.960999999999</c:v>
                </c:pt>
                <c:pt idx="7">
                  <c:v>300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77559040"/>
        <c:axId val="177560576"/>
        <c:axId val="0"/>
      </c:bar3DChart>
      <c:catAx>
        <c:axId val="1775590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77560576"/>
        <c:crosses val="autoZero"/>
        <c:auto val="1"/>
        <c:lblAlgn val="ctr"/>
        <c:lblOffset val="100"/>
        <c:noMultiLvlLbl val="0"/>
      </c:catAx>
      <c:valAx>
        <c:axId val="177560576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one"/>
        <c:crossAx val="1775590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796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7460317460317461E-2"/>
          <c:y val="2.6378896882494011E-2"/>
          <c:w val="0.86190476190476151"/>
          <c:h val="0.95203836930455632"/>
        </c:manualLayout>
      </c:layout>
      <c:pie3DChart>
        <c:varyColors val="0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8412">
          <a:solidFill>
            <a:schemeClr val="tx1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89523809523809561"/>
          <c:y val="0.37410071942446105"/>
          <c:w val="9.8412698412698424E-2"/>
          <c:h val="0.25419664268585135"/>
        </c:manualLayout>
      </c:layout>
      <c:overlay val="0"/>
      <c:spPr>
        <a:noFill/>
        <a:ln w="2103">
          <a:solidFill>
            <a:schemeClr val="tx1"/>
          </a:solidFill>
          <a:prstDash val="solid"/>
        </a:ln>
      </c:spPr>
      <c:txPr>
        <a:bodyPr/>
        <a:lstStyle/>
        <a:p>
          <a:pPr>
            <a:defRPr sz="1096" b="1" i="0" u="none" strike="noStrike" baseline="0">
              <a:solidFill>
                <a:schemeClr val="tx1"/>
              </a:solidFill>
              <a:latin typeface="Arial"/>
              <a:ea typeface="Arial"/>
              <a:cs typeface="Arial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192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  <c:spPr>
        <a:noFill/>
        <a:ln w="25368">
          <a:noFill/>
        </a:ln>
      </c:spPr>
    </c:sideWall>
    <c:backWall>
      <c:thickness val="0"/>
      <c:spPr>
        <a:noFill/>
        <a:ln w="25368">
          <a:noFill/>
        </a:ln>
      </c:spPr>
    </c:backWall>
    <c:plotArea>
      <c:layout>
        <c:manualLayout>
          <c:layoutTarget val="inner"/>
          <c:xMode val="edge"/>
          <c:yMode val="edge"/>
          <c:x val="0.13697322374176912"/>
          <c:y val="1.6836199685282379E-2"/>
          <c:w val="0.83967260671363453"/>
          <c:h val="0.4528522334036388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2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4"/>
            <c:invertIfNegative val="0"/>
            <c:bubble3D val="0"/>
            <c:spPr>
              <a:solidFill>
                <a:srgbClr val="00FF00"/>
              </a:solidFill>
            </c:spPr>
          </c:dPt>
          <c:dPt>
            <c:idx val="5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6"/>
            <c:invertIfNegative val="0"/>
            <c:bubble3D val="0"/>
            <c:spPr>
              <a:solidFill>
                <a:srgbClr val="7030A0"/>
              </a:solidFill>
            </c:spPr>
          </c:dPt>
          <c:dLbls>
            <c:spPr>
              <a:noFill/>
              <a:ln w="25336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Лист1!$A$2:$A$10</c:f>
              <c:strCache>
                <c:ptCount val="9"/>
                <c:pt idx="0">
                  <c:v>Общегосударственные вопросы</c:v>
                </c:pt>
                <c:pt idx="1">
                  <c:v>Националная оборона</c:v>
                </c:pt>
                <c:pt idx="2">
                  <c:v>Национальная экономика</c:v>
                </c:pt>
                <c:pt idx="3">
                  <c:v>ЖКХ</c:v>
                </c:pt>
                <c:pt idx="4">
                  <c:v>Культура и кинематография</c:v>
                </c:pt>
                <c:pt idx="5">
                  <c:v>Национальная безопасность</c:v>
                </c:pt>
                <c:pt idx="6">
                  <c:v>Физическая культура и спорт</c:v>
                </c:pt>
                <c:pt idx="7">
                  <c:v>Межбюджетные трансферты бюджетам субъектов РФ и муниципальных образований общего характера</c:v>
                </c:pt>
                <c:pt idx="8">
                  <c:v>условно утвержденные расходы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13088.960999999999</c:v>
                </c:pt>
                <c:pt idx="1">
                  <c:v>371.803</c:v>
                </c:pt>
                <c:pt idx="2">
                  <c:v>2028.9949999999999</c:v>
                </c:pt>
                <c:pt idx="3">
                  <c:v>2080.4760000000001</c:v>
                </c:pt>
                <c:pt idx="4">
                  <c:v>2277.7150000000001</c:v>
                </c:pt>
                <c:pt idx="5">
                  <c:v>200</c:v>
                </c:pt>
                <c:pt idx="6">
                  <c:v>300</c:v>
                </c:pt>
                <c:pt idx="8">
                  <c:v>509.71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79748224"/>
        <c:axId val="179750016"/>
        <c:axId val="0"/>
      </c:bar3DChart>
      <c:catAx>
        <c:axId val="1797482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79750016"/>
        <c:crosses val="autoZero"/>
        <c:auto val="1"/>
        <c:lblAlgn val="ctr"/>
        <c:lblOffset val="100"/>
        <c:noMultiLvlLbl val="0"/>
      </c:catAx>
      <c:valAx>
        <c:axId val="179750016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one"/>
        <c:crossAx val="1797482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796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7460317460317461E-2"/>
          <c:y val="2.6378896882494011E-2"/>
          <c:w val="0.86190476190476151"/>
          <c:h val="0.95203836930455632"/>
        </c:manualLayout>
      </c:layout>
      <c:pie3DChart>
        <c:varyColors val="0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8412">
          <a:solidFill>
            <a:schemeClr val="tx1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89523809523809561"/>
          <c:y val="0.37410071942446105"/>
          <c:w val="9.8412698412698424E-2"/>
          <c:h val="0.25419664268585135"/>
        </c:manualLayout>
      </c:layout>
      <c:overlay val="0"/>
      <c:spPr>
        <a:noFill/>
        <a:ln w="2103">
          <a:solidFill>
            <a:schemeClr val="tx1"/>
          </a:solidFill>
          <a:prstDash val="solid"/>
        </a:ln>
      </c:spPr>
      <c:txPr>
        <a:bodyPr/>
        <a:lstStyle/>
        <a:p>
          <a:pPr>
            <a:defRPr sz="1096" b="1" i="0" u="none" strike="noStrike" baseline="0">
              <a:solidFill>
                <a:schemeClr val="tx1"/>
              </a:solidFill>
              <a:latin typeface="Arial"/>
              <a:ea typeface="Arial"/>
              <a:cs typeface="Arial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192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  <c:spPr>
        <a:noFill/>
        <a:ln w="25368">
          <a:noFill/>
        </a:ln>
      </c:spPr>
    </c:sideWall>
    <c:backWall>
      <c:thickness val="0"/>
      <c:spPr>
        <a:noFill/>
        <a:ln w="25368">
          <a:noFill/>
        </a:ln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2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4"/>
            <c:invertIfNegative val="0"/>
            <c:bubble3D val="0"/>
            <c:spPr>
              <a:solidFill>
                <a:srgbClr val="FF6699"/>
              </a:solidFill>
            </c:spPr>
          </c:dPt>
          <c:dPt>
            <c:idx val="5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6"/>
            <c:invertIfNegative val="0"/>
            <c:bubble3D val="0"/>
            <c:spPr>
              <a:solidFill>
                <a:srgbClr val="7030A0"/>
              </a:solidFill>
            </c:spPr>
          </c:dPt>
          <c:dLbls>
            <c:dLbl>
              <c:idx val="8"/>
              <c:layout/>
              <c:tx>
                <c:rich>
                  <a:bodyPr/>
                  <a:lstStyle/>
                  <a:p>
                    <a:r>
                      <a:rPr lang="ru-RU" smtClean="0"/>
                      <a:t>1056,650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5336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Лист1!$A$2:$A$10</c:f>
              <c:strCache>
                <c:ptCount val="9"/>
                <c:pt idx="0">
                  <c:v>Общегосударственные вопросы</c:v>
                </c:pt>
                <c:pt idx="1">
                  <c:v>Националная оборона</c:v>
                </c:pt>
                <c:pt idx="2">
                  <c:v>Национальная экономика</c:v>
                </c:pt>
                <c:pt idx="3">
                  <c:v>ЖКХ</c:v>
                </c:pt>
                <c:pt idx="4">
                  <c:v>Культура и кинематография</c:v>
                </c:pt>
                <c:pt idx="5">
                  <c:v>Национальная безопасность</c:v>
                </c:pt>
                <c:pt idx="6">
                  <c:v>Физическая культура и спорт</c:v>
                </c:pt>
                <c:pt idx="7">
                  <c:v>Межбюджетные трансферты бюджетам субъектов РФ и муниципальных образований общего характера</c:v>
                </c:pt>
                <c:pt idx="8">
                  <c:v>Условно утвержденные расходы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13088.960999999999</c:v>
                </c:pt>
                <c:pt idx="1">
                  <c:v>406.91800000000001</c:v>
                </c:pt>
                <c:pt idx="2">
                  <c:v>2028.9949999999999</c:v>
                </c:pt>
                <c:pt idx="3">
                  <c:v>2080.4760000000001</c:v>
                </c:pt>
                <c:pt idx="4">
                  <c:v>2277.7150000000001</c:v>
                </c:pt>
                <c:pt idx="5">
                  <c:v>200</c:v>
                </c:pt>
                <c:pt idx="6">
                  <c:v>300</c:v>
                </c:pt>
                <c:pt idx="8">
                  <c:v>1016.978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85095680"/>
        <c:axId val="185097216"/>
        <c:axId val="0"/>
      </c:bar3DChart>
      <c:catAx>
        <c:axId val="1850956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85097216"/>
        <c:crosses val="autoZero"/>
        <c:auto val="1"/>
        <c:lblAlgn val="ctr"/>
        <c:lblOffset val="100"/>
        <c:noMultiLvlLbl val="0"/>
      </c:catAx>
      <c:valAx>
        <c:axId val="185097216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one"/>
        <c:crossAx val="1850956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796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доходной части:</c:v>
                </c:pt>
              </c:strCache>
            </c:strRef>
          </c:tx>
          <c:explosion val="1"/>
          <c:dPt>
            <c:idx val="0"/>
            <c:bubble3D val="0"/>
            <c:spPr>
              <a:solidFill>
                <a:srgbClr val="FFC000"/>
              </a:solidFill>
            </c:spPr>
          </c:dPt>
          <c:dPt>
            <c:idx val="1"/>
            <c:bubble3D val="0"/>
            <c:spPr>
              <a:solidFill>
                <a:srgbClr val="92D050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Безвозмездные</a:t>
                    </a:r>
                    <a:r>
                      <a:rPr lang="ru-RU" baseline="0" dirty="0" smtClean="0"/>
                      <a:t> 3950,375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Собственные 16907,286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Собственные доходы - 34704,2тыс.руб.</c:v>
                </c:pt>
                <c:pt idx="1">
                  <c:v>Безвозмездные поступления - 132707,6 тыс.руб.</c:v>
                </c:pt>
              </c:strCache>
            </c:strRef>
          </c:cat>
          <c:val>
            <c:numRef>
              <c:f>Лист1!$B$2:$B$3</c:f>
              <c:numCache>
                <c:formatCode>0.0%</c:formatCode>
                <c:ptCount val="2"/>
                <c:pt idx="0">
                  <c:v>0.20700000000000021</c:v>
                </c:pt>
                <c:pt idx="1">
                  <c:v>0.79300000000000004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76">
          <a:noFill/>
        </a:ln>
      </c:spPr>
    </c:plotArea>
    <c:plotVisOnly val="1"/>
    <c:dispBlanksAs val="zero"/>
    <c:showDLblsOverMax val="0"/>
  </c:chart>
  <c:txPr>
    <a:bodyPr/>
    <a:lstStyle/>
    <a:p>
      <a:pPr>
        <a:defRPr sz="1798"/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доходной части:</c:v>
                </c:pt>
              </c:strCache>
            </c:strRef>
          </c:tx>
          <c:spPr>
            <a:solidFill>
              <a:srgbClr val="00B050"/>
            </a:solidFill>
          </c:spPr>
          <c:explosion val="1"/>
          <c:dPt>
            <c:idx val="0"/>
            <c:bubble3D val="0"/>
            <c:spPr>
              <a:solidFill>
                <a:srgbClr val="FF0000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Безвозмездные</a:t>
                    </a:r>
                    <a:r>
                      <a:rPr lang="ru-RU" baseline="0" dirty="0" smtClean="0"/>
                      <a:t> 3752,839</a:t>
                    </a:r>
                    <a:endParaRPr lang="ru-RU" dirty="0" smtClean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err="1" smtClean="0"/>
                      <a:t>Собствен-ные</a:t>
                    </a:r>
                    <a:r>
                      <a:rPr lang="ru-RU" baseline="0" dirty="0" smtClean="0"/>
                      <a:t> 17832,422</a:t>
                    </a:r>
                    <a:endParaRPr lang="ru-RU" dirty="0" smtClean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Собственные доходы - 34704,2тыс.руб.</c:v>
                </c:pt>
                <c:pt idx="1">
                  <c:v>Безвозмездные поступления - 132707,6 тыс.руб.</c:v>
                </c:pt>
              </c:strCache>
            </c:strRef>
          </c:cat>
          <c:val>
            <c:numRef>
              <c:f>Лист1!$B$2:$B$3</c:f>
              <c:numCache>
                <c:formatCode>0.0%</c:formatCode>
                <c:ptCount val="2"/>
                <c:pt idx="0">
                  <c:v>0.20700000000000021</c:v>
                </c:pt>
                <c:pt idx="1">
                  <c:v>0.79300000000000004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76">
          <a:noFill/>
        </a:ln>
      </c:spPr>
    </c:plotArea>
    <c:plotVisOnly val="1"/>
    <c:dispBlanksAs val="zero"/>
    <c:showDLblsOverMax val="0"/>
  </c:chart>
  <c:txPr>
    <a:bodyPr/>
    <a:lstStyle/>
    <a:p>
      <a:pPr>
        <a:defRPr sz="1798"/>
      </a:pPr>
      <a:endParaRPr lang="ru-RU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5"/>
      <c:rotY val="0"/>
      <c:rAngAx val="0"/>
      <c:perspective val="30"/>
    </c:view3D>
    <c:floor>
      <c:thickness val="0"/>
    </c:floor>
    <c:sideWall>
      <c:thickness val="0"/>
      <c:spPr>
        <a:noFill/>
        <a:ln w="25359">
          <a:noFill/>
        </a:ln>
      </c:spPr>
    </c:sideWall>
    <c:backWall>
      <c:thickness val="0"/>
      <c:spPr>
        <a:noFill/>
        <a:ln w="25359">
          <a:noFill/>
        </a:ln>
      </c:spPr>
    </c:backWall>
    <c:plotArea>
      <c:layout>
        <c:manualLayout>
          <c:layoutTarget val="inner"/>
          <c:xMode val="edge"/>
          <c:yMode val="edge"/>
          <c:x val="3.2234827468155688E-2"/>
          <c:y val="1.9701919353397332E-3"/>
          <c:w val="0.55912689324629028"/>
          <c:h val="0.9405741180208716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rgbClr val="00B050"/>
              </a:solidFill>
            </c:spPr>
          </c:dPt>
          <c:dPt>
            <c:idx val="3"/>
            <c:bubble3D val="0"/>
            <c:spPr>
              <a:solidFill>
                <a:schemeClr val="tx1"/>
              </a:solidFill>
            </c:spPr>
          </c:dPt>
          <c:dPt>
            <c:idx val="4"/>
            <c:bubble3D val="0"/>
            <c:spPr>
              <a:solidFill>
                <a:srgbClr val="00B0F0"/>
              </a:solidFill>
              <a:ln w="0"/>
            </c:spPr>
          </c:dPt>
          <c:dPt>
            <c:idx val="5"/>
            <c:bubble3D val="0"/>
            <c:spPr>
              <a:solidFill>
                <a:srgbClr val="FF6600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7614,930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1384,379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6.601913610124073E-2"/>
                  <c:y val="0.18726951375718645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1968,819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2276,017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1949,940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950,00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0,00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103,929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ru-RU" smtClean="0"/>
                      <a:t>0,00</a:t>
                    </a:r>
                    <a:endParaRPr lang="en-US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6699"/>
              </a:solidFill>
              <a:ln w="25318">
                <a:noFill/>
              </a:ln>
            </c:spPr>
            <c:txPr>
              <a:bodyPr/>
              <a:lstStyle/>
              <a:p>
                <a:pPr>
                  <a:defRPr sz="1000">
                    <a:solidFill>
                      <a:schemeClr val="tx1"/>
                    </a:solidFill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Лист1!$A$2:$A$10</c:f>
              <c:strCache>
                <c:ptCount val="9"/>
                <c:pt idx="0">
                  <c:v>НДФЛ</c:v>
                </c:pt>
                <c:pt idx="1">
                  <c:v>Акцизы</c:v>
                </c:pt>
                <c:pt idx="2">
                  <c:v>налог на имущество</c:v>
                </c:pt>
                <c:pt idx="3">
                  <c:v>земельный налог</c:v>
                </c:pt>
                <c:pt idx="4">
                  <c:v>Доходы от использования имущества</c:v>
                </c:pt>
                <c:pt idx="5">
                  <c:v>Доходы от  продажи активов</c:v>
                </c:pt>
                <c:pt idx="6">
                  <c:v>Штрафы, санкции</c:v>
                </c:pt>
                <c:pt idx="7">
                  <c:v>налог на совокупный доход</c:v>
                </c:pt>
                <c:pt idx="8">
                  <c:v>прочее неналоговое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7614.93</c:v>
                </c:pt>
                <c:pt idx="1">
                  <c:v>1384.3789999999999</c:v>
                </c:pt>
                <c:pt idx="2">
                  <c:v>1968.819</c:v>
                </c:pt>
                <c:pt idx="3">
                  <c:v>2276.0169999999998</c:v>
                </c:pt>
                <c:pt idx="4">
                  <c:v>1949.94</c:v>
                </c:pt>
                <c:pt idx="5">
                  <c:v>950</c:v>
                </c:pt>
                <c:pt idx="6">
                  <c:v>0</c:v>
                </c:pt>
                <c:pt idx="7">
                  <c:v>103.929</c:v>
                </c:pt>
                <c:pt idx="8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59211240836274781"/>
          <c:y val="1.0864751616010168E-3"/>
          <c:w val="0.33442432327143518"/>
          <c:h val="0.98521670919760507"/>
        </c:manualLayout>
      </c:layout>
      <c:overlay val="0"/>
      <c:spPr>
        <a:effectLst>
          <a:outerShdw blurRad="50800" dist="50800" dir="5400000" algn="ctr" rotWithShape="0">
            <a:srgbClr val="000000"/>
          </a:outerShdw>
        </a:effectLst>
      </c:spPr>
    </c:legend>
    <c:plotVisOnly val="1"/>
    <c:dispBlanksAs val="zero"/>
    <c:showDLblsOverMax val="0"/>
  </c:chart>
  <c:txPr>
    <a:bodyPr/>
    <a:lstStyle/>
    <a:p>
      <a:pPr>
        <a:defRPr sz="1794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explosion val="25"/>
          <c:dPt>
            <c:idx val="0"/>
            <c:bubble3D val="0"/>
            <c:explosion val="24"/>
            <c:spPr>
              <a:gradFill rotWithShape="1">
                <a:gsLst>
                  <a:gs pos="0">
                    <a:schemeClr val="accent1">
                      <a:tint val="75000"/>
                      <a:shade val="85000"/>
                      <a:satMod val="230000"/>
                    </a:schemeClr>
                  </a:gs>
                  <a:gs pos="25000">
                    <a:schemeClr val="accent1">
                      <a:tint val="90000"/>
                      <a:shade val="70000"/>
                      <a:satMod val="220000"/>
                    </a:schemeClr>
                  </a:gs>
                  <a:gs pos="50000">
                    <a:schemeClr val="accent1">
                      <a:tint val="90000"/>
                      <a:shade val="58000"/>
                      <a:satMod val="225000"/>
                    </a:schemeClr>
                  </a:gs>
                  <a:gs pos="65000">
                    <a:schemeClr val="accent1">
                      <a:tint val="90000"/>
                      <a:shade val="58000"/>
                      <a:satMod val="225000"/>
                    </a:schemeClr>
                  </a:gs>
                  <a:gs pos="80000">
                    <a:schemeClr val="accent1">
                      <a:tint val="90000"/>
                      <a:shade val="69000"/>
                      <a:satMod val="220000"/>
                    </a:schemeClr>
                  </a:gs>
                  <a:gs pos="100000">
                    <a:schemeClr val="accent1">
                      <a:tint val="77000"/>
                      <a:shade val="80000"/>
                      <a:satMod val="230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outerShdw blurRad="76200" dist="50800" dir="5400000" rotWithShape="0">
                  <a:srgbClr val="4E3B30">
                    <a:alpha val="6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>
                  <a:rot lat="0" lon="0" rev="0"/>
                </a:lightRig>
              </a:scene3d>
              <a:sp3d prstMaterial="metal">
                <a:bevelT w="10000" h="10000"/>
              </a:sp3d>
            </c:spPr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tint val="75000"/>
                      <a:shade val="85000"/>
                      <a:satMod val="230000"/>
                    </a:schemeClr>
                  </a:gs>
                  <a:gs pos="25000">
                    <a:schemeClr val="accent2">
                      <a:tint val="90000"/>
                      <a:shade val="70000"/>
                      <a:satMod val="220000"/>
                    </a:schemeClr>
                  </a:gs>
                  <a:gs pos="50000">
                    <a:schemeClr val="accent2">
                      <a:tint val="90000"/>
                      <a:shade val="58000"/>
                      <a:satMod val="225000"/>
                    </a:schemeClr>
                  </a:gs>
                  <a:gs pos="65000">
                    <a:schemeClr val="accent2">
                      <a:tint val="90000"/>
                      <a:shade val="58000"/>
                      <a:satMod val="225000"/>
                    </a:schemeClr>
                  </a:gs>
                  <a:gs pos="80000">
                    <a:schemeClr val="accent2">
                      <a:tint val="90000"/>
                      <a:shade val="69000"/>
                      <a:satMod val="220000"/>
                    </a:schemeClr>
                  </a:gs>
                  <a:gs pos="100000">
                    <a:schemeClr val="accent2">
                      <a:tint val="77000"/>
                      <a:shade val="80000"/>
                      <a:satMod val="230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outerShdw blurRad="76200" dist="50800" dir="5400000" rotWithShape="0">
                  <a:srgbClr val="4E3B30">
                    <a:alpha val="6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>
                  <a:rot lat="0" lon="0" rev="0"/>
                </a:lightRig>
              </a:scene3d>
              <a:sp3d prstMaterial="metal">
                <a:bevelT w="10000" h="10000"/>
              </a:sp3d>
            </c:spPr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tint val="75000"/>
                      <a:shade val="85000"/>
                      <a:satMod val="230000"/>
                    </a:schemeClr>
                  </a:gs>
                  <a:gs pos="25000">
                    <a:schemeClr val="accent3">
                      <a:tint val="90000"/>
                      <a:shade val="70000"/>
                      <a:satMod val="220000"/>
                    </a:schemeClr>
                  </a:gs>
                  <a:gs pos="50000">
                    <a:schemeClr val="accent3">
                      <a:tint val="90000"/>
                      <a:shade val="58000"/>
                      <a:satMod val="225000"/>
                    </a:schemeClr>
                  </a:gs>
                  <a:gs pos="65000">
                    <a:schemeClr val="accent3">
                      <a:tint val="90000"/>
                      <a:shade val="58000"/>
                      <a:satMod val="225000"/>
                    </a:schemeClr>
                  </a:gs>
                  <a:gs pos="80000">
                    <a:schemeClr val="accent3">
                      <a:tint val="90000"/>
                      <a:shade val="69000"/>
                      <a:satMod val="220000"/>
                    </a:schemeClr>
                  </a:gs>
                  <a:gs pos="100000">
                    <a:schemeClr val="accent3">
                      <a:tint val="77000"/>
                      <a:shade val="80000"/>
                      <a:satMod val="230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outerShdw blurRad="76200" dist="50800" dir="5400000" rotWithShape="0">
                  <a:srgbClr val="4E3B30">
                    <a:alpha val="6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>
                  <a:rot lat="0" lon="0" rev="0"/>
                </a:lightRig>
              </a:scene3d>
              <a:sp3d prstMaterial="metal">
                <a:bevelT w="10000" h="10000"/>
              </a:sp3d>
            </c:spPr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tint val="75000"/>
                      <a:shade val="85000"/>
                      <a:satMod val="230000"/>
                    </a:schemeClr>
                  </a:gs>
                  <a:gs pos="25000">
                    <a:schemeClr val="accent4">
                      <a:tint val="90000"/>
                      <a:shade val="70000"/>
                      <a:satMod val="220000"/>
                    </a:schemeClr>
                  </a:gs>
                  <a:gs pos="50000">
                    <a:schemeClr val="accent4">
                      <a:tint val="90000"/>
                      <a:shade val="58000"/>
                      <a:satMod val="225000"/>
                    </a:schemeClr>
                  </a:gs>
                  <a:gs pos="65000">
                    <a:schemeClr val="accent4">
                      <a:tint val="90000"/>
                      <a:shade val="58000"/>
                      <a:satMod val="225000"/>
                    </a:schemeClr>
                  </a:gs>
                  <a:gs pos="80000">
                    <a:schemeClr val="accent4">
                      <a:tint val="90000"/>
                      <a:shade val="69000"/>
                      <a:satMod val="220000"/>
                    </a:schemeClr>
                  </a:gs>
                  <a:gs pos="100000">
                    <a:schemeClr val="accent4">
                      <a:tint val="77000"/>
                      <a:shade val="80000"/>
                      <a:satMod val="230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outerShdw blurRad="76200" dist="50800" dir="5400000" rotWithShape="0">
                  <a:srgbClr val="4E3B30">
                    <a:alpha val="6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>
                  <a:rot lat="0" lon="0" rev="0"/>
                </a:lightRig>
              </a:scene3d>
              <a:sp3d prstMaterial="metal">
                <a:bevelT w="10000" h="10000"/>
              </a:sp3d>
            </c:spPr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tint val="75000"/>
                      <a:shade val="85000"/>
                      <a:satMod val="230000"/>
                    </a:schemeClr>
                  </a:gs>
                  <a:gs pos="25000">
                    <a:schemeClr val="accent5">
                      <a:tint val="90000"/>
                      <a:shade val="70000"/>
                      <a:satMod val="220000"/>
                    </a:schemeClr>
                  </a:gs>
                  <a:gs pos="50000">
                    <a:schemeClr val="accent5">
                      <a:tint val="90000"/>
                      <a:shade val="58000"/>
                      <a:satMod val="225000"/>
                    </a:schemeClr>
                  </a:gs>
                  <a:gs pos="65000">
                    <a:schemeClr val="accent5">
                      <a:tint val="90000"/>
                      <a:shade val="58000"/>
                      <a:satMod val="225000"/>
                    </a:schemeClr>
                  </a:gs>
                  <a:gs pos="80000">
                    <a:schemeClr val="accent5">
                      <a:tint val="90000"/>
                      <a:shade val="69000"/>
                      <a:satMod val="220000"/>
                    </a:schemeClr>
                  </a:gs>
                  <a:gs pos="100000">
                    <a:schemeClr val="accent5">
                      <a:tint val="77000"/>
                      <a:shade val="80000"/>
                      <a:satMod val="230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outerShdw blurRad="76200" dist="50800" dir="5400000" rotWithShape="0">
                  <a:srgbClr val="4E3B30">
                    <a:alpha val="6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>
                  <a:rot lat="0" lon="0" rev="0"/>
                </a:lightRig>
              </a:scene3d>
              <a:sp3d prstMaterial="metal">
                <a:bevelT w="10000" h="10000"/>
              </a:sp3d>
            </c:spPr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tint val="75000"/>
                      <a:shade val="85000"/>
                      <a:satMod val="230000"/>
                    </a:schemeClr>
                  </a:gs>
                  <a:gs pos="25000">
                    <a:schemeClr val="accent6">
                      <a:tint val="90000"/>
                      <a:shade val="70000"/>
                      <a:satMod val="220000"/>
                    </a:schemeClr>
                  </a:gs>
                  <a:gs pos="50000">
                    <a:schemeClr val="accent6">
                      <a:tint val="90000"/>
                      <a:shade val="58000"/>
                      <a:satMod val="225000"/>
                    </a:schemeClr>
                  </a:gs>
                  <a:gs pos="65000">
                    <a:schemeClr val="accent6">
                      <a:tint val="90000"/>
                      <a:shade val="58000"/>
                      <a:satMod val="225000"/>
                    </a:schemeClr>
                  </a:gs>
                  <a:gs pos="80000">
                    <a:schemeClr val="accent6">
                      <a:tint val="90000"/>
                      <a:shade val="69000"/>
                      <a:satMod val="220000"/>
                    </a:schemeClr>
                  </a:gs>
                  <a:gs pos="100000">
                    <a:schemeClr val="accent6">
                      <a:tint val="77000"/>
                      <a:shade val="80000"/>
                      <a:satMod val="230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outerShdw blurRad="76200" dist="50800" dir="5400000" rotWithShape="0">
                  <a:srgbClr val="4E3B30">
                    <a:alpha val="6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>
                  <a:rot lat="0" lon="0" rev="0"/>
                </a:lightRig>
              </a:scene3d>
              <a:sp3d prstMaterial="metal">
                <a:bevelT w="10000" h="10000"/>
              </a:sp3d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8225,279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1249,354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1968,819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2276,017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1949,940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950,00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ru-RU" smtClean="0"/>
                      <a:t>108,294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0,00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НДФЛ</c:v>
                </c:pt>
                <c:pt idx="1">
                  <c:v>Акцизы</c:v>
                </c:pt>
                <c:pt idx="2">
                  <c:v>налог на имущество</c:v>
                </c:pt>
                <c:pt idx="3">
                  <c:v>земельный налог</c:v>
                </c:pt>
                <c:pt idx="4">
                  <c:v>Доходы от использования имущества</c:v>
                </c:pt>
                <c:pt idx="5">
                  <c:v>Доходы от  продажи</c:v>
                </c:pt>
                <c:pt idx="6">
                  <c:v>Налог на совокупный доход</c:v>
                </c:pt>
                <c:pt idx="7">
                  <c:v>Штрафы, санкции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8225.2790000000005</c:v>
                </c:pt>
                <c:pt idx="1">
                  <c:v>1428.9369999999999</c:v>
                </c:pt>
                <c:pt idx="2">
                  <c:v>1968.819</c:v>
                </c:pt>
                <c:pt idx="3">
                  <c:v>2276.0169999999998</c:v>
                </c:pt>
                <c:pt idx="4">
                  <c:v>1949.94</c:v>
                </c:pt>
                <c:pt idx="5">
                  <c:v>950</c:v>
                </c:pt>
                <c:pt idx="6">
                  <c:v>108.294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explosion val="25"/>
          <c:dPt>
            <c:idx val="0"/>
            <c:bubble3D val="0"/>
            <c:explosion val="24"/>
            <c:spPr>
              <a:solidFill>
                <a:srgbClr val="FF0066"/>
              </a:solidFill>
            </c:spPr>
          </c:dPt>
          <c:dPt>
            <c:idx val="1"/>
            <c:bubble3D val="0"/>
            <c:spPr>
              <a:solidFill>
                <a:srgbClr val="CC3300"/>
              </a:solidFill>
            </c:spPr>
          </c:dPt>
          <c:dPt>
            <c:idx val="2"/>
            <c:bubble3D val="0"/>
            <c:spPr>
              <a:solidFill>
                <a:srgbClr val="00B050"/>
              </a:solidFill>
            </c:spPr>
          </c:dPt>
          <c:dPt>
            <c:idx val="3"/>
            <c:bubble3D val="0"/>
            <c:spPr>
              <a:solidFill>
                <a:schemeClr val="tx1"/>
              </a:solidFill>
            </c:spPr>
          </c:dPt>
          <c:dPt>
            <c:idx val="4"/>
            <c:bubble3D val="0"/>
            <c:spPr>
              <a:solidFill>
                <a:srgbClr val="00B0F0"/>
              </a:solidFill>
              <a:ln w="0"/>
            </c:spPr>
          </c:dPt>
          <c:dPt>
            <c:idx val="5"/>
            <c:bubble3D val="0"/>
            <c:spPr>
              <a:solidFill>
                <a:srgbClr val="FF6699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9135,782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1439,130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1968,819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2276,017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1949,940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950,00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112,734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ru-RU" smtClean="0"/>
                      <a:t>0,00</a:t>
                    </a:r>
                    <a:endParaRPr lang="en-US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6699"/>
              </a:solidFill>
              <a:ln w="25318">
                <a:noFill/>
              </a:ln>
            </c:sp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Лист1!$A$2:$A$9</c:f>
              <c:strCache>
                <c:ptCount val="8"/>
                <c:pt idx="0">
                  <c:v>НДФЛ</c:v>
                </c:pt>
                <c:pt idx="1">
                  <c:v>Акцизы</c:v>
                </c:pt>
                <c:pt idx="2">
                  <c:v>налог на имущество</c:v>
                </c:pt>
                <c:pt idx="3">
                  <c:v>земельный налог</c:v>
                </c:pt>
                <c:pt idx="4">
                  <c:v>Доходы от использования имущества</c:v>
                </c:pt>
                <c:pt idx="5">
                  <c:v>Доходы от  продажи</c:v>
                </c:pt>
                <c:pt idx="6">
                  <c:v>Налог на совокупный доход</c:v>
                </c:pt>
                <c:pt idx="7">
                  <c:v>Шьрафы, санкции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9135.7819999999992</c:v>
                </c:pt>
                <c:pt idx="1">
                  <c:v>1439.13</c:v>
                </c:pt>
                <c:pt idx="2">
                  <c:v>1968.819</c:v>
                </c:pt>
                <c:pt idx="3">
                  <c:v>2276.0169999999998</c:v>
                </c:pt>
                <c:pt idx="4">
                  <c:v>1949.94</c:v>
                </c:pt>
                <c:pt idx="5">
                  <c:v>950</c:v>
                </c:pt>
                <c:pt idx="6">
                  <c:v>112.73399999999999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59">
          <a:noFill/>
        </a:ln>
      </c:spPr>
    </c:plotArea>
    <c:legend>
      <c:legendPos val="r"/>
      <c:layout>
        <c:manualLayout>
          <c:xMode val="edge"/>
          <c:yMode val="edge"/>
          <c:x val="0.68659811826370298"/>
          <c:y val="4.6541994750656172E-2"/>
          <c:w val="0.30440637948742189"/>
          <c:h val="0.90691601049868764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794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693686397997523E-2"/>
          <c:y val="4.4900127203699645E-2"/>
          <c:w val="0.91880695108606536"/>
          <c:h val="0.766614496423882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rgbClr val="FF6600"/>
            </a:solidFill>
            <a:ln>
              <a:noFill/>
            </a:ln>
            <a:effectLst>
              <a:outerShdw blurRad="76200" dist="50800" dir="5400000" rotWithShape="0">
                <a:srgbClr val="4E3B3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l">
                <a:rot lat="0" lon="0" rev="0"/>
              </a:lightRig>
            </a:scene3d>
            <a:sp3d prstMaterial="metal">
              <a:bevelT w="10000" h="10000"/>
            </a:sp3d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337,274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7836335587672736E-3"/>
                  <c:y val="-3.1342127974158642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2558,455</a:t>
                    </a:r>
                    <a:endParaRPr 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4119,094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Субвенции</c:v>
                </c:pt>
                <c:pt idx="1">
                  <c:v>Субсидии</c:v>
                </c:pt>
                <c:pt idx="2">
                  <c:v>Дотации</c:v>
                </c:pt>
                <c:pt idx="3">
                  <c:v>Иные межбюджетные трансферты</c:v>
                </c:pt>
                <c:pt idx="4">
                  <c:v>Прочие безвозмездные поступления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337.274</c:v>
                </c:pt>
                <c:pt idx="1">
                  <c:v>2417.8820000000001</c:v>
                </c:pt>
                <c:pt idx="2">
                  <c:v>4119.0940000000001</c:v>
                </c:pt>
                <c:pt idx="3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Столбец3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Субвенции</c:v>
                </c:pt>
                <c:pt idx="1">
                  <c:v>Субсидии</c:v>
                </c:pt>
                <c:pt idx="2">
                  <c:v>Дотации</c:v>
                </c:pt>
                <c:pt idx="3">
                  <c:v>Иные межбюджетные трансферты</c:v>
                </c:pt>
                <c:pt idx="4">
                  <c:v>Прочие безвозмездные поступления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Столбец4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Субвенции</c:v>
                </c:pt>
                <c:pt idx="1">
                  <c:v>Субсидии</c:v>
                </c:pt>
                <c:pt idx="2">
                  <c:v>Дотации</c:v>
                </c:pt>
                <c:pt idx="3">
                  <c:v>Иные межбюджетные трансферты</c:v>
                </c:pt>
                <c:pt idx="4">
                  <c:v>Прочие безвозмездные поступления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4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72548096"/>
        <c:axId val="172549632"/>
      </c:barChart>
      <c:catAx>
        <c:axId val="172548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2549632"/>
        <c:crosses val="autoZero"/>
        <c:auto val="1"/>
        <c:lblAlgn val="ctr"/>
        <c:lblOffset val="100"/>
        <c:noMultiLvlLbl val="0"/>
      </c:catAx>
      <c:valAx>
        <c:axId val="1725496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25480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3806532789436219E-2"/>
          <c:y val="9.1094881405490019E-2"/>
          <c:w val="0.90749393469887718"/>
          <c:h val="0.7051864844619771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rgbClr val="FF5050"/>
            </a:solidFill>
            <a:ln>
              <a:noFill/>
            </a:ln>
            <a:effectLst>
              <a:outerShdw blurRad="76200" dist="50800" dir="5400000" rotWithShape="0">
                <a:srgbClr val="4E3B3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l">
                <a:rot lat="0" lon="0" rev="0"/>
              </a:lightRig>
            </a:scene3d>
            <a:sp3d prstMaterial="metal">
              <a:bevelT w="10000" h="10000"/>
            </a:sp3d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371,803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7836335587672736E-3"/>
                  <c:y val="-3.1342127974158642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97,494</a:t>
                    </a:r>
                    <a:endParaRPr 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3481,078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Субвенции</c:v>
                </c:pt>
                <c:pt idx="1">
                  <c:v>Субсидии</c:v>
                </c:pt>
                <c:pt idx="2">
                  <c:v>Дотации</c:v>
                </c:pt>
                <c:pt idx="3">
                  <c:v>Иные межбюджетные трансферты</c:v>
                </c:pt>
                <c:pt idx="4">
                  <c:v>Прочие безвозмездные поступления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371.803</c:v>
                </c:pt>
                <c:pt idx="1">
                  <c:v>97.494</c:v>
                </c:pt>
                <c:pt idx="2">
                  <c:v>3481.078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76249472"/>
        <c:axId val="176251264"/>
      </c:barChart>
      <c:catAx>
        <c:axId val="176249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6251264"/>
        <c:crosses val="autoZero"/>
        <c:auto val="1"/>
        <c:lblAlgn val="ctr"/>
        <c:lblOffset val="100"/>
        <c:noMultiLvlLbl val="0"/>
      </c:catAx>
      <c:valAx>
        <c:axId val="1762512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62494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>
              <a:outerShdw blurRad="76200" dist="50800" dir="5400000" rotWithShape="0">
                <a:srgbClr val="4E3B3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l">
                <a:rot lat="0" lon="0" rev="0"/>
              </a:lightRig>
            </a:scene3d>
            <a:sp3d prstMaterial="metal">
              <a:bevelT w="10000" h="10000"/>
            </a:sp3d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406,918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7836335587672736E-3"/>
                  <c:y val="-3.1342127974158642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3300,575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Субвенции</c:v>
                </c:pt>
                <c:pt idx="1">
                  <c:v>Субсидии</c:v>
                </c:pt>
                <c:pt idx="2">
                  <c:v>Дотации</c:v>
                </c:pt>
                <c:pt idx="3">
                  <c:v>Иные межбюджетные трансферты</c:v>
                </c:pt>
                <c:pt idx="4">
                  <c:v>Прочие безвозмездные поступления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406.91800000000001</c:v>
                </c:pt>
                <c:pt idx="1">
                  <c:v>45.345999999999997</c:v>
                </c:pt>
                <c:pt idx="2">
                  <c:v>3300.5749999999998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76272896"/>
        <c:axId val="176274432"/>
      </c:barChart>
      <c:catAx>
        <c:axId val="176272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6274432"/>
        <c:crosses val="autoZero"/>
        <c:auto val="1"/>
        <c:lblAlgn val="ctr"/>
        <c:lblOffset val="100"/>
        <c:noMultiLvlLbl val="0"/>
      </c:catAx>
      <c:valAx>
        <c:axId val="176274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6272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8E04BC-FC94-4C2A-BCF6-9B9B1EB210B4}" type="doc">
      <dgm:prSet loTypeId="urn:microsoft.com/office/officeart/2005/8/layout/hList3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E15C66B-1806-4401-959D-9499E9C846FE}">
      <dgm:prSet phldrT="[Текст]" custT="1"/>
      <dgm:spPr/>
      <dgm:t>
        <a:bodyPr/>
        <a:lstStyle/>
        <a:p>
          <a:r>
            <a:rPr lang="ru-RU" sz="2000" dirty="0" smtClean="0"/>
            <a:t>Доходы бюджета</a:t>
          </a:r>
          <a:endParaRPr lang="ru-RU" sz="2000" dirty="0"/>
        </a:p>
      </dgm:t>
    </dgm:pt>
    <dgm:pt modelId="{A832A142-7CBF-42BF-9445-D9F40309ADCB}" type="parTrans" cxnId="{133FE91A-9C5E-4609-A699-A37877E658BA}">
      <dgm:prSet/>
      <dgm:spPr/>
      <dgm:t>
        <a:bodyPr/>
        <a:lstStyle/>
        <a:p>
          <a:endParaRPr lang="ru-RU"/>
        </a:p>
      </dgm:t>
    </dgm:pt>
    <dgm:pt modelId="{D10DCCCB-FAB8-4DBF-AE7E-4A51A0BACC5D}" type="sibTrans" cxnId="{133FE91A-9C5E-4609-A699-A37877E658BA}">
      <dgm:prSet/>
      <dgm:spPr/>
      <dgm:t>
        <a:bodyPr/>
        <a:lstStyle/>
        <a:p>
          <a:endParaRPr lang="ru-RU" dirty="0"/>
        </a:p>
      </dgm:t>
    </dgm:pt>
    <dgm:pt modelId="{A460D862-DFF9-46F0-9C75-9133B44EA696}">
      <dgm:prSet phldrT="[Текст]" custT="1"/>
      <dgm:spPr/>
      <dgm:t>
        <a:bodyPr/>
        <a:lstStyle/>
        <a:p>
          <a:pPr algn="just"/>
          <a:r>
            <a:rPr lang="ru-RU" sz="18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Налоговые доходы:</a:t>
          </a:r>
        </a:p>
        <a:p>
          <a:pPr algn="just"/>
          <a:r>
            <a:rPr lang="ru-RU" sz="18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u-RU" sz="1400" i="1" dirty="0" smtClean="0"/>
            <a:t>Поступления от уплаты налогов, установленных Налоговым кодексом РФ, например:</a:t>
          </a:r>
        </a:p>
        <a:p>
          <a:pPr algn="just"/>
          <a:r>
            <a:rPr lang="ru-RU" sz="1400" i="1" dirty="0" smtClean="0"/>
            <a:t>- налог на доходы физических лиц;</a:t>
          </a:r>
        </a:p>
        <a:p>
          <a:pPr algn="just"/>
          <a:r>
            <a:rPr lang="ru-RU" sz="1400" i="1" dirty="0" smtClean="0"/>
            <a:t>- акцизы;</a:t>
          </a:r>
        </a:p>
        <a:p>
          <a:pPr algn="just"/>
          <a:r>
            <a:rPr lang="ru-RU" sz="1400" i="1" dirty="0" smtClean="0"/>
            <a:t>- Налог на имущество;</a:t>
          </a:r>
        </a:p>
        <a:p>
          <a:pPr algn="just"/>
          <a:r>
            <a:rPr lang="ru-RU" sz="1400" i="1" dirty="0" smtClean="0"/>
            <a:t>- Земельный налог;</a:t>
          </a:r>
        </a:p>
        <a:p>
          <a:pPr algn="just"/>
          <a:endParaRPr lang="ru-RU" sz="1400" i="1" dirty="0" smtClean="0"/>
        </a:p>
        <a:p>
          <a:pPr algn="just"/>
          <a:endParaRPr lang="ru-RU" sz="1400" i="1" dirty="0"/>
        </a:p>
      </dgm:t>
    </dgm:pt>
    <dgm:pt modelId="{934D53DA-3E81-4A06-A631-43B32D375DC0}" type="parTrans" cxnId="{D202A412-97C9-4BD3-9B5A-7D0F63528073}">
      <dgm:prSet/>
      <dgm:spPr/>
      <dgm:t>
        <a:bodyPr/>
        <a:lstStyle/>
        <a:p>
          <a:endParaRPr lang="ru-RU"/>
        </a:p>
      </dgm:t>
    </dgm:pt>
    <dgm:pt modelId="{33C701F1-AEF3-435C-A741-4513DF34932D}" type="sibTrans" cxnId="{D202A412-97C9-4BD3-9B5A-7D0F63528073}">
      <dgm:prSet/>
      <dgm:spPr/>
      <dgm:t>
        <a:bodyPr/>
        <a:lstStyle/>
        <a:p>
          <a:endParaRPr lang="ru-RU"/>
        </a:p>
      </dgm:t>
    </dgm:pt>
    <dgm:pt modelId="{3F278840-0E73-4209-9129-702454102E29}">
      <dgm:prSet phldrT="[Текст]" custT="1"/>
      <dgm:spPr/>
      <dgm:t>
        <a:bodyPr/>
        <a:lstStyle/>
        <a:p>
          <a:pPr algn="ctr"/>
          <a:r>
            <a:rPr lang="ru-RU" sz="18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Неналоговые доходы:</a:t>
          </a:r>
          <a:endParaRPr lang="ru-RU" sz="3000" b="1" u="sng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algn="just"/>
          <a:r>
            <a:rPr lang="ru-RU" sz="1400" i="1" dirty="0" smtClean="0"/>
            <a:t>Поступления от уплаты других пошлин и сборов, установленных законодательством РФ, а также штрафов за нарушение законодательством, например:</a:t>
          </a:r>
        </a:p>
        <a:p>
          <a:pPr algn="just"/>
          <a:r>
            <a:rPr lang="ru-RU" sz="1400" i="1" dirty="0" smtClean="0"/>
            <a:t>- доходы от использования муниципального имущества;</a:t>
          </a:r>
        </a:p>
        <a:p>
          <a:pPr algn="just"/>
          <a:r>
            <a:rPr lang="ru-RU" sz="1400" i="1" dirty="0" smtClean="0"/>
            <a:t>- платные услуги;</a:t>
          </a:r>
        </a:p>
        <a:p>
          <a:pPr algn="just"/>
          <a:r>
            <a:rPr lang="ru-RU" sz="1400" i="1" dirty="0" smtClean="0"/>
            <a:t>- доходы от продажи муниципального имущества;</a:t>
          </a:r>
        </a:p>
        <a:p>
          <a:pPr algn="just"/>
          <a:r>
            <a:rPr lang="ru-RU" sz="1400" i="1" dirty="0" smtClean="0"/>
            <a:t>- штрафы;</a:t>
          </a:r>
        </a:p>
        <a:p>
          <a:pPr algn="just"/>
          <a:r>
            <a:rPr lang="ru-RU" sz="1400" i="1" dirty="0" smtClean="0"/>
            <a:t>- другие. </a:t>
          </a:r>
          <a:endParaRPr lang="ru-RU" sz="1400" i="1" dirty="0"/>
        </a:p>
      </dgm:t>
    </dgm:pt>
    <dgm:pt modelId="{57D45059-ED1C-455B-B65F-D6597CC83635}" type="parTrans" cxnId="{C094789E-D487-4458-97A9-3B12F03EC64F}">
      <dgm:prSet/>
      <dgm:spPr/>
      <dgm:t>
        <a:bodyPr/>
        <a:lstStyle/>
        <a:p>
          <a:endParaRPr lang="ru-RU"/>
        </a:p>
      </dgm:t>
    </dgm:pt>
    <dgm:pt modelId="{B222A183-D7D8-4962-A126-27745DD19732}" type="sibTrans" cxnId="{C094789E-D487-4458-97A9-3B12F03EC64F}">
      <dgm:prSet/>
      <dgm:spPr/>
      <dgm:t>
        <a:bodyPr/>
        <a:lstStyle/>
        <a:p>
          <a:endParaRPr lang="ru-RU"/>
        </a:p>
      </dgm:t>
    </dgm:pt>
    <dgm:pt modelId="{A7025F86-5030-4A55-93EB-33C6807B0A46}">
      <dgm:prSet phldrT="[Текст]" custT="1"/>
      <dgm:spPr/>
      <dgm:t>
        <a:bodyPr/>
        <a:lstStyle/>
        <a:p>
          <a:pPr algn="ctr"/>
          <a:r>
            <a:rPr lang="ru-RU" sz="18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Безвозмездные поступления:</a:t>
          </a:r>
        </a:p>
        <a:p>
          <a:pPr algn="ctr"/>
          <a:r>
            <a:rPr lang="ru-RU" sz="1400" b="0" i="1" u="none" dirty="0" smtClean="0">
              <a:effectLst/>
            </a:rPr>
            <a:t>Поступления от бюджетов других уровней:</a:t>
          </a:r>
        </a:p>
        <a:p>
          <a:pPr algn="l"/>
          <a:r>
            <a:rPr lang="ru-RU" sz="1400" b="0" i="1" u="none" dirty="0" smtClean="0">
              <a:effectLst/>
            </a:rPr>
            <a:t>- дотации;</a:t>
          </a:r>
        </a:p>
        <a:p>
          <a:pPr algn="l"/>
          <a:r>
            <a:rPr lang="ru-RU" sz="1400" b="0" i="1" u="none" dirty="0" smtClean="0">
              <a:effectLst/>
            </a:rPr>
            <a:t>- субвенции;</a:t>
          </a:r>
        </a:p>
        <a:p>
          <a:pPr algn="l"/>
          <a:r>
            <a:rPr lang="ru-RU" sz="1400" b="0" i="1" u="none" dirty="0" smtClean="0">
              <a:effectLst/>
            </a:rPr>
            <a:t>- субсидии;</a:t>
          </a:r>
        </a:p>
        <a:p>
          <a:pPr algn="l"/>
          <a:r>
            <a:rPr lang="ru-RU" sz="1400" b="0" i="1" u="none" dirty="0" smtClean="0">
              <a:effectLst/>
            </a:rPr>
            <a:t>- иные межбюджетные трансферты;</a:t>
          </a:r>
        </a:p>
        <a:p>
          <a:pPr algn="l"/>
          <a:r>
            <a:rPr lang="ru-RU" sz="1400" b="0" i="1" u="none" dirty="0" smtClean="0">
              <a:effectLst/>
            </a:rPr>
            <a:t>- прочие безвозмездные поступления.</a:t>
          </a:r>
          <a:endParaRPr lang="ru-RU" sz="1400" b="0" i="1" u="none" dirty="0">
            <a:effectLst/>
          </a:endParaRPr>
        </a:p>
      </dgm:t>
    </dgm:pt>
    <dgm:pt modelId="{487A005E-9359-4322-B855-2B271AE2BDF6}" type="parTrans" cxnId="{39095565-9F4F-468D-B4FB-8515C8668653}">
      <dgm:prSet/>
      <dgm:spPr/>
      <dgm:t>
        <a:bodyPr/>
        <a:lstStyle/>
        <a:p>
          <a:endParaRPr lang="ru-RU"/>
        </a:p>
      </dgm:t>
    </dgm:pt>
    <dgm:pt modelId="{6CB2CDA2-422E-427C-99AF-26B55FE9F9BB}" type="sibTrans" cxnId="{39095565-9F4F-468D-B4FB-8515C8668653}">
      <dgm:prSet/>
      <dgm:spPr/>
      <dgm:t>
        <a:bodyPr/>
        <a:lstStyle/>
        <a:p>
          <a:endParaRPr lang="ru-RU"/>
        </a:p>
      </dgm:t>
    </dgm:pt>
    <dgm:pt modelId="{1BD9B6B0-5485-4739-894B-C9F4F1E2389E}" type="pres">
      <dgm:prSet presAssocID="{328E04BC-FC94-4C2A-BCF6-9B9B1EB210B4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50CB8E1-AF38-4631-A650-6AEFE8E616B0}" type="pres">
      <dgm:prSet presAssocID="{DE15C66B-1806-4401-959D-9499E9C846FE}" presName="roof" presStyleLbl="dkBgShp" presStyleIdx="0" presStyleCnt="2" custScaleY="34026" custLinFactNeighborX="-19632" custLinFactNeighborY="-10255"/>
      <dgm:spPr/>
      <dgm:t>
        <a:bodyPr/>
        <a:lstStyle/>
        <a:p>
          <a:endParaRPr lang="ru-RU"/>
        </a:p>
      </dgm:t>
    </dgm:pt>
    <dgm:pt modelId="{4066FA48-7F0F-4DB1-9DF6-DA9185D782B9}" type="pres">
      <dgm:prSet presAssocID="{DE15C66B-1806-4401-959D-9499E9C846FE}" presName="pillars" presStyleCnt="0"/>
      <dgm:spPr/>
    </dgm:pt>
    <dgm:pt modelId="{DAE63F71-1B49-47E5-828C-DAACA1A0490A}" type="pres">
      <dgm:prSet presAssocID="{DE15C66B-1806-4401-959D-9499E9C846FE}" presName="pillar1" presStyleLbl="node1" presStyleIdx="0" presStyleCnt="3" custScaleY="100000" custLinFactNeighborX="-147" custLinFactNeighborY="-78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EA5D0E-0FFF-42B2-9FD1-163083D36A8B}" type="pres">
      <dgm:prSet presAssocID="{3F278840-0E73-4209-9129-702454102E29}" presName="pillarX" presStyleLbl="node1" presStyleIdx="1" presStyleCnt="3" custScaleY="115028" custLinFactNeighborX="384" custLinFactNeighborY="-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F76041-997A-47A7-9749-02AF0BC4C550}" type="pres">
      <dgm:prSet presAssocID="{A7025F86-5030-4A55-93EB-33C6807B0A46}" presName="pillarX" presStyleLbl="node1" presStyleIdx="2" presStyleCnt="3" custScaleY="80708" custLinFactNeighborX="1151" custLinFactNeighborY="-172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7125DF-20A5-470D-B810-F15C69A9A6E7}" type="pres">
      <dgm:prSet presAssocID="{DE15C66B-1806-4401-959D-9499E9C846FE}" presName="base" presStyleLbl="dkBgShp" presStyleIdx="1" presStyleCnt="2" custLinFactNeighborX="128" custLinFactNeighborY="74161"/>
      <dgm:spPr/>
    </dgm:pt>
  </dgm:ptLst>
  <dgm:cxnLst>
    <dgm:cxn modelId="{0FEEF9BB-C7D6-43EC-A6F6-31B48D9D2FEF}" type="presOf" srcId="{A460D862-DFF9-46F0-9C75-9133B44EA696}" destId="{DAE63F71-1B49-47E5-828C-DAACA1A0490A}" srcOrd="0" destOrd="0" presId="urn:microsoft.com/office/officeart/2005/8/layout/hList3"/>
    <dgm:cxn modelId="{60EB80D4-7EC0-4A6F-856C-AABACD97F89B}" type="presOf" srcId="{328E04BC-FC94-4C2A-BCF6-9B9B1EB210B4}" destId="{1BD9B6B0-5485-4739-894B-C9F4F1E2389E}" srcOrd="0" destOrd="0" presId="urn:microsoft.com/office/officeart/2005/8/layout/hList3"/>
    <dgm:cxn modelId="{133FE91A-9C5E-4609-A699-A37877E658BA}" srcId="{328E04BC-FC94-4C2A-BCF6-9B9B1EB210B4}" destId="{DE15C66B-1806-4401-959D-9499E9C846FE}" srcOrd="0" destOrd="0" parTransId="{A832A142-7CBF-42BF-9445-D9F40309ADCB}" sibTransId="{D10DCCCB-FAB8-4DBF-AE7E-4A51A0BACC5D}"/>
    <dgm:cxn modelId="{D4738F11-E3BE-4E87-A602-F3EF2B588A04}" type="presOf" srcId="{A7025F86-5030-4A55-93EB-33C6807B0A46}" destId="{3BF76041-997A-47A7-9749-02AF0BC4C550}" srcOrd="0" destOrd="0" presId="urn:microsoft.com/office/officeart/2005/8/layout/hList3"/>
    <dgm:cxn modelId="{5ED29219-B44D-4D85-9727-CB9B6169543B}" type="presOf" srcId="{3F278840-0E73-4209-9129-702454102E29}" destId="{A1EA5D0E-0FFF-42B2-9FD1-163083D36A8B}" srcOrd="0" destOrd="0" presId="urn:microsoft.com/office/officeart/2005/8/layout/hList3"/>
    <dgm:cxn modelId="{C094789E-D487-4458-97A9-3B12F03EC64F}" srcId="{DE15C66B-1806-4401-959D-9499E9C846FE}" destId="{3F278840-0E73-4209-9129-702454102E29}" srcOrd="1" destOrd="0" parTransId="{57D45059-ED1C-455B-B65F-D6597CC83635}" sibTransId="{B222A183-D7D8-4962-A126-27745DD19732}"/>
    <dgm:cxn modelId="{0193FD5A-6B6F-49D5-965F-EC3DF86C7C6F}" type="presOf" srcId="{DE15C66B-1806-4401-959D-9499E9C846FE}" destId="{550CB8E1-AF38-4631-A650-6AEFE8E616B0}" srcOrd="0" destOrd="0" presId="urn:microsoft.com/office/officeart/2005/8/layout/hList3"/>
    <dgm:cxn modelId="{D202A412-97C9-4BD3-9B5A-7D0F63528073}" srcId="{DE15C66B-1806-4401-959D-9499E9C846FE}" destId="{A460D862-DFF9-46F0-9C75-9133B44EA696}" srcOrd="0" destOrd="0" parTransId="{934D53DA-3E81-4A06-A631-43B32D375DC0}" sibTransId="{33C701F1-AEF3-435C-A741-4513DF34932D}"/>
    <dgm:cxn modelId="{39095565-9F4F-468D-B4FB-8515C8668653}" srcId="{DE15C66B-1806-4401-959D-9499E9C846FE}" destId="{A7025F86-5030-4A55-93EB-33C6807B0A46}" srcOrd="2" destOrd="0" parTransId="{487A005E-9359-4322-B855-2B271AE2BDF6}" sibTransId="{6CB2CDA2-422E-427C-99AF-26B55FE9F9BB}"/>
    <dgm:cxn modelId="{6EF96D31-8813-47F5-BDEC-D973E0394372}" type="presParOf" srcId="{1BD9B6B0-5485-4739-894B-C9F4F1E2389E}" destId="{550CB8E1-AF38-4631-A650-6AEFE8E616B0}" srcOrd="0" destOrd="0" presId="urn:microsoft.com/office/officeart/2005/8/layout/hList3"/>
    <dgm:cxn modelId="{397C7F51-99EC-4413-A976-DCD00D1BC1CD}" type="presParOf" srcId="{1BD9B6B0-5485-4739-894B-C9F4F1E2389E}" destId="{4066FA48-7F0F-4DB1-9DF6-DA9185D782B9}" srcOrd="1" destOrd="0" presId="urn:microsoft.com/office/officeart/2005/8/layout/hList3"/>
    <dgm:cxn modelId="{0A78E028-2553-4EE8-947A-1CF21F565481}" type="presParOf" srcId="{4066FA48-7F0F-4DB1-9DF6-DA9185D782B9}" destId="{DAE63F71-1B49-47E5-828C-DAACA1A0490A}" srcOrd="0" destOrd="0" presId="urn:microsoft.com/office/officeart/2005/8/layout/hList3"/>
    <dgm:cxn modelId="{47F2564A-497D-431E-B556-979D1EBDE075}" type="presParOf" srcId="{4066FA48-7F0F-4DB1-9DF6-DA9185D782B9}" destId="{A1EA5D0E-0FFF-42B2-9FD1-163083D36A8B}" srcOrd="1" destOrd="0" presId="urn:microsoft.com/office/officeart/2005/8/layout/hList3"/>
    <dgm:cxn modelId="{C6D0E8BD-E866-430A-908F-05DBAAC58D7E}" type="presParOf" srcId="{4066FA48-7F0F-4DB1-9DF6-DA9185D782B9}" destId="{3BF76041-997A-47A7-9749-02AF0BC4C550}" srcOrd="2" destOrd="0" presId="urn:microsoft.com/office/officeart/2005/8/layout/hList3"/>
    <dgm:cxn modelId="{3D9EA061-1BFA-4797-8F11-F26FE7C6C214}" type="presParOf" srcId="{1BD9B6B0-5485-4739-894B-C9F4F1E2389E}" destId="{757125DF-20A5-470D-B810-F15C69A9A6E7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1A99A6E-EC3B-4539-8D51-13986B191C9D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C533961-9335-49AE-8FC3-57108D77C9C8}">
      <dgm:prSet phldrT="[Текст]" custT="1"/>
      <dgm:spPr>
        <a:solidFill>
          <a:srgbClr val="FF5050"/>
        </a:solidFill>
      </dgm:spPr>
      <dgm:t>
        <a:bodyPr/>
        <a:lstStyle/>
        <a:p>
          <a:pPr algn="ctr"/>
          <a:r>
            <a:rPr lang="ru-RU" sz="1400" b="1" dirty="0" smtClean="0"/>
            <a:t>цель программы – </a:t>
          </a:r>
          <a:r>
            <a:rPr lang="ru-RU" sz="1400" b="0" dirty="0" smtClean="0"/>
            <a:t>получение комплексного эффекта реализации предусмотренных в программе мероприятий</a:t>
          </a:r>
          <a:endParaRPr lang="ru-RU" sz="1400" b="1" dirty="0"/>
        </a:p>
      </dgm:t>
    </dgm:pt>
    <dgm:pt modelId="{7C4FF86A-973F-47A9-93CF-B73A3BD86DCC}" type="parTrans" cxnId="{72101831-B818-4FE8-AF09-4C777BCB97EF}">
      <dgm:prSet/>
      <dgm:spPr/>
      <dgm:t>
        <a:bodyPr/>
        <a:lstStyle/>
        <a:p>
          <a:endParaRPr lang="ru-RU"/>
        </a:p>
      </dgm:t>
    </dgm:pt>
    <dgm:pt modelId="{16A99FC8-3558-4F9A-901D-16288CCC53FA}" type="sibTrans" cxnId="{72101831-B818-4FE8-AF09-4C777BCB97EF}">
      <dgm:prSet/>
      <dgm:spPr/>
      <dgm:t>
        <a:bodyPr/>
        <a:lstStyle/>
        <a:p>
          <a:endParaRPr lang="ru-RU"/>
        </a:p>
      </dgm:t>
    </dgm:pt>
    <dgm:pt modelId="{536D3BF6-7E69-4A6F-9610-6E27D1364418}">
      <dgm:prSet phldrT="[Текст]" custT="1"/>
      <dgm:spPr>
        <a:solidFill>
          <a:srgbClr val="FF5050"/>
        </a:solidFill>
      </dgm:spPr>
      <dgm:t>
        <a:bodyPr/>
        <a:lstStyle/>
        <a:p>
          <a:pPr algn="ctr"/>
          <a:r>
            <a:rPr lang="ru-RU" sz="1400" b="1" dirty="0" smtClean="0"/>
            <a:t>задачи программы </a:t>
          </a:r>
          <a:r>
            <a:rPr lang="ru-RU" sz="1400" b="0" dirty="0" smtClean="0"/>
            <a:t>– разрешение конкретных инфраструктурных, социально-экономических, природно-ресурсных проблем развития муниципального образования</a:t>
          </a:r>
          <a:endParaRPr lang="ru-RU" sz="1400" b="1" dirty="0"/>
        </a:p>
      </dgm:t>
    </dgm:pt>
    <dgm:pt modelId="{E33792F3-62A1-4057-AB63-61D004C310E2}" type="parTrans" cxnId="{B9CD3C8A-9459-4BB7-96F0-E2170406D73C}">
      <dgm:prSet/>
      <dgm:spPr/>
      <dgm:t>
        <a:bodyPr/>
        <a:lstStyle/>
        <a:p>
          <a:endParaRPr lang="ru-RU"/>
        </a:p>
      </dgm:t>
    </dgm:pt>
    <dgm:pt modelId="{820EC9AD-2D6C-4592-B9E8-FC389152A631}" type="sibTrans" cxnId="{B9CD3C8A-9459-4BB7-96F0-E2170406D73C}">
      <dgm:prSet/>
      <dgm:spPr/>
      <dgm:t>
        <a:bodyPr/>
        <a:lstStyle/>
        <a:p>
          <a:endParaRPr lang="ru-RU"/>
        </a:p>
      </dgm:t>
    </dgm:pt>
    <dgm:pt modelId="{D09F4018-D762-4AA2-AE4E-42CE51812C1E}">
      <dgm:prSet phldrT="[Текст]" custT="1"/>
      <dgm:spPr>
        <a:solidFill>
          <a:srgbClr val="FF5050"/>
        </a:solidFill>
      </dgm:spPr>
      <dgm:t>
        <a:bodyPr/>
        <a:lstStyle/>
        <a:p>
          <a:pPr algn="ctr"/>
          <a:r>
            <a:rPr lang="ru-RU" sz="1400" b="1" dirty="0" smtClean="0"/>
            <a:t>программное мероприятие </a:t>
          </a:r>
          <a:r>
            <a:rPr lang="ru-RU" sz="1400" b="0" dirty="0" smtClean="0"/>
            <a:t>– запланированная конкретная деятельность, направленная на реализацию поставленных в программе задач</a:t>
          </a:r>
          <a:endParaRPr lang="ru-RU" sz="1400" b="1" dirty="0"/>
        </a:p>
      </dgm:t>
    </dgm:pt>
    <dgm:pt modelId="{2E3B3FAA-8CE4-4B1E-A5AA-B8C4E288F534}" type="parTrans" cxnId="{092A8A99-448D-494D-855D-397B3E0A6C24}">
      <dgm:prSet/>
      <dgm:spPr/>
      <dgm:t>
        <a:bodyPr/>
        <a:lstStyle/>
        <a:p>
          <a:endParaRPr lang="ru-RU"/>
        </a:p>
      </dgm:t>
    </dgm:pt>
    <dgm:pt modelId="{899520F8-BA66-45E3-9628-F8197A49EC92}" type="sibTrans" cxnId="{092A8A99-448D-494D-855D-397B3E0A6C24}">
      <dgm:prSet/>
      <dgm:spPr/>
      <dgm:t>
        <a:bodyPr/>
        <a:lstStyle/>
        <a:p>
          <a:endParaRPr lang="ru-RU"/>
        </a:p>
      </dgm:t>
    </dgm:pt>
    <dgm:pt modelId="{7DED0660-69A8-4759-8203-F7310DCFBBB4}">
      <dgm:prSet custT="1"/>
      <dgm:spPr>
        <a:solidFill>
          <a:srgbClr val="FF5050"/>
        </a:solidFill>
      </dgm:spPr>
      <dgm:t>
        <a:bodyPr/>
        <a:lstStyle/>
        <a:p>
          <a:pPr algn="ctr"/>
          <a:r>
            <a:rPr lang="ru-RU" sz="1400" b="1" dirty="0" smtClean="0"/>
            <a:t>исполнители программных мероприятий </a:t>
          </a:r>
          <a:r>
            <a:rPr lang="ru-RU" sz="1400" b="0" dirty="0" smtClean="0"/>
            <a:t>– ответственные за реализацию конкретных программных мероприятий органы местного самоуправления, а также любое юридическое лицо или физическое лицо, в том числе индивидуальный предприниматель, определяемые в соответствии и действующим законодательством</a:t>
          </a:r>
          <a:endParaRPr lang="ru-RU" sz="1400" b="1" dirty="0"/>
        </a:p>
      </dgm:t>
    </dgm:pt>
    <dgm:pt modelId="{7373EC7C-A744-4CED-BE1A-8A2BD739E89D}" type="parTrans" cxnId="{856104EC-A1E6-4A92-8A59-7CA02ECD5F47}">
      <dgm:prSet/>
      <dgm:spPr/>
      <dgm:t>
        <a:bodyPr/>
        <a:lstStyle/>
        <a:p>
          <a:endParaRPr lang="ru-RU"/>
        </a:p>
      </dgm:t>
    </dgm:pt>
    <dgm:pt modelId="{21CBBE91-66B4-4E7D-8CF2-3D7E6A13417A}" type="sibTrans" cxnId="{856104EC-A1E6-4A92-8A59-7CA02ECD5F47}">
      <dgm:prSet/>
      <dgm:spPr/>
      <dgm:t>
        <a:bodyPr/>
        <a:lstStyle/>
        <a:p>
          <a:endParaRPr lang="ru-RU"/>
        </a:p>
      </dgm:t>
    </dgm:pt>
    <dgm:pt modelId="{2D26211F-36D7-4F37-AC96-B488E317CA2F}" type="pres">
      <dgm:prSet presAssocID="{E1A99A6E-EC3B-4539-8D51-13986B191C9D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BED49D0D-D403-46BB-A8B0-9FF637B1624F}" type="pres">
      <dgm:prSet presAssocID="{E1A99A6E-EC3B-4539-8D51-13986B191C9D}" presName="Name1" presStyleCnt="0"/>
      <dgm:spPr/>
    </dgm:pt>
    <dgm:pt modelId="{5EA64E29-8FCA-4320-8194-E10F41167860}" type="pres">
      <dgm:prSet presAssocID="{E1A99A6E-EC3B-4539-8D51-13986B191C9D}" presName="cycle" presStyleCnt="0"/>
      <dgm:spPr/>
    </dgm:pt>
    <dgm:pt modelId="{A8EC52D1-D6F9-4A07-A4B3-C22FCD2E4460}" type="pres">
      <dgm:prSet presAssocID="{E1A99A6E-EC3B-4539-8D51-13986B191C9D}" presName="srcNode" presStyleLbl="node1" presStyleIdx="0" presStyleCnt="4"/>
      <dgm:spPr/>
    </dgm:pt>
    <dgm:pt modelId="{EC56805C-AE3E-450E-A62D-420D41B65410}" type="pres">
      <dgm:prSet presAssocID="{E1A99A6E-EC3B-4539-8D51-13986B191C9D}" presName="conn" presStyleLbl="parChTrans1D2" presStyleIdx="0" presStyleCnt="1"/>
      <dgm:spPr/>
      <dgm:t>
        <a:bodyPr/>
        <a:lstStyle/>
        <a:p>
          <a:endParaRPr lang="ru-RU"/>
        </a:p>
      </dgm:t>
    </dgm:pt>
    <dgm:pt modelId="{4EBA7D21-0CB0-46CF-9B34-6735F1276FF7}" type="pres">
      <dgm:prSet presAssocID="{E1A99A6E-EC3B-4539-8D51-13986B191C9D}" presName="extraNode" presStyleLbl="node1" presStyleIdx="0" presStyleCnt="4"/>
      <dgm:spPr/>
    </dgm:pt>
    <dgm:pt modelId="{95412EE6-7C4F-4231-9068-3CC6245A94DB}" type="pres">
      <dgm:prSet presAssocID="{E1A99A6E-EC3B-4539-8D51-13986B191C9D}" presName="dstNode" presStyleLbl="node1" presStyleIdx="0" presStyleCnt="4"/>
      <dgm:spPr/>
    </dgm:pt>
    <dgm:pt modelId="{7E01B338-EE9E-47DB-BDB2-46A15C7D744B}" type="pres">
      <dgm:prSet presAssocID="{EC533961-9335-49AE-8FC3-57108D77C9C8}" presName="text_1" presStyleLbl="node1" presStyleIdx="0" presStyleCnt="4" custLinFactNeighborX="-394" custLinFactNeighborY="-182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77B1CC-D9BF-4F85-A4A3-9674A896AAF5}" type="pres">
      <dgm:prSet presAssocID="{EC533961-9335-49AE-8FC3-57108D77C9C8}" presName="accent_1" presStyleCnt="0"/>
      <dgm:spPr/>
    </dgm:pt>
    <dgm:pt modelId="{DCD4D568-C40F-4574-B784-B415AF9050E3}" type="pres">
      <dgm:prSet presAssocID="{EC533961-9335-49AE-8FC3-57108D77C9C8}" presName="accentRepeatNode" presStyleLbl="solidFgAcc1" presStyleIdx="0" presStyleCnt="4" custLinFactNeighborX="1791" custLinFactNeighborY="-15461"/>
      <dgm:spPr/>
    </dgm:pt>
    <dgm:pt modelId="{AFB7F538-D562-404C-861D-92350FCD5E34}" type="pres">
      <dgm:prSet presAssocID="{536D3BF6-7E69-4A6F-9610-6E27D1364418}" presName="text_2" presStyleLbl="node1" presStyleIdx="1" presStyleCnt="4" custLinFactNeighborX="331" custLinFactNeighborY="-226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0A29B2-BE0B-490F-9983-A068C5601B05}" type="pres">
      <dgm:prSet presAssocID="{536D3BF6-7E69-4A6F-9610-6E27D1364418}" presName="accent_2" presStyleCnt="0"/>
      <dgm:spPr/>
    </dgm:pt>
    <dgm:pt modelId="{673F04F9-0FBB-432C-B2BE-DA3E8C5C1EF9}" type="pres">
      <dgm:prSet presAssocID="{536D3BF6-7E69-4A6F-9610-6E27D1364418}" presName="accentRepeatNode" presStyleLbl="solidFgAcc1" presStyleIdx="1" presStyleCnt="4" custLinFactNeighborX="-574" custLinFactNeighborY="-18109"/>
      <dgm:spPr/>
    </dgm:pt>
    <dgm:pt modelId="{EA4B3681-F898-4507-A323-878F2A115A6B}" type="pres">
      <dgm:prSet presAssocID="{D09F4018-D762-4AA2-AE4E-42CE51812C1E}" presName="text_3" presStyleLbl="node1" presStyleIdx="2" presStyleCnt="4" custLinFactNeighborX="331" custLinFactNeighborY="-192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ACDCCC-FD97-4DB4-8F3F-27B982B9B79B}" type="pres">
      <dgm:prSet presAssocID="{D09F4018-D762-4AA2-AE4E-42CE51812C1E}" presName="accent_3" presStyleCnt="0"/>
      <dgm:spPr/>
    </dgm:pt>
    <dgm:pt modelId="{5E6D33C6-0CF3-4B6E-996C-6E2FE1D1D118}" type="pres">
      <dgm:prSet presAssocID="{D09F4018-D762-4AA2-AE4E-42CE51812C1E}" presName="accentRepeatNode" presStyleLbl="solidFgAcc1" presStyleIdx="2" presStyleCnt="4" custLinFactNeighborX="-574" custLinFactNeighborY="-1624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E283693-DAEE-4649-B867-A935E52409DE}" type="pres">
      <dgm:prSet presAssocID="{7DED0660-69A8-4759-8203-F7310DCFBBB4}" presName="text_4" presStyleLbl="node1" presStyleIdx="3" presStyleCnt="4" custScaleY="192686" custLinFactNeighborX="516" custLinFactNeighborY="570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1DE28C-D85F-4050-9589-18FDCAD01FDB}" type="pres">
      <dgm:prSet presAssocID="{7DED0660-69A8-4759-8203-F7310DCFBBB4}" presName="accent_4" presStyleCnt="0"/>
      <dgm:spPr/>
    </dgm:pt>
    <dgm:pt modelId="{7EB14FB0-9A11-40B3-95C9-B798148DA10D}" type="pres">
      <dgm:prSet presAssocID="{7DED0660-69A8-4759-8203-F7310DCFBBB4}" presName="accentRepeatNode" presStyleLbl="solidFgAcc1" presStyleIdx="3" presStyleCnt="4" custLinFactNeighborX="1791" custLinFactNeighborY="5109"/>
      <dgm:spPr/>
    </dgm:pt>
  </dgm:ptLst>
  <dgm:cxnLst>
    <dgm:cxn modelId="{B9CD3C8A-9459-4BB7-96F0-E2170406D73C}" srcId="{E1A99A6E-EC3B-4539-8D51-13986B191C9D}" destId="{536D3BF6-7E69-4A6F-9610-6E27D1364418}" srcOrd="1" destOrd="0" parTransId="{E33792F3-62A1-4057-AB63-61D004C310E2}" sibTransId="{820EC9AD-2D6C-4592-B9E8-FC389152A631}"/>
    <dgm:cxn modelId="{A5E70E2B-1FCD-4906-851A-A1CBBDF3EC5C}" type="presOf" srcId="{536D3BF6-7E69-4A6F-9610-6E27D1364418}" destId="{AFB7F538-D562-404C-861D-92350FCD5E34}" srcOrd="0" destOrd="0" presId="urn:microsoft.com/office/officeart/2008/layout/VerticalCurvedList"/>
    <dgm:cxn modelId="{72101831-B818-4FE8-AF09-4C777BCB97EF}" srcId="{E1A99A6E-EC3B-4539-8D51-13986B191C9D}" destId="{EC533961-9335-49AE-8FC3-57108D77C9C8}" srcOrd="0" destOrd="0" parTransId="{7C4FF86A-973F-47A9-93CF-B73A3BD86DCC}" sibTransId="{16A99FC8-3558-4F9A-901D-16288CCC53FA}"/>
    <dgm:cxn modelId="{88BBEBB3-B60D-4BF0-98C2-88D65A4C8A2B}" type="presOf" srcId="{16A99FC8-3558-4F9A-901D-16288CCC53FA}" destId="{EC56805C-AE3E-450E-A62D-420D41B65410}" srcOrd="0" destOrd="0" presId="urn:microsoft.com/office/officeart/2008/layout/VerticalCurvedList"/>
    <dgm:cxn modelId="{092A8A99-448D-494D-855D-397B3E0A6C24}" srcId="{E1A99A6E-EC3B-4539-8D51-13986B191C9D}" destId="{D09F4018-D762-4AA2-AE4E-42CE51812C1E}" srcOrd="2" destOrd="0" parTransId="{2E3B3FAA-8CE4-4B1E-A5AA-B8C4E288F534}" sibTransId="{899520F8-BA66-45E3-9628-F8197A49EC92}"/>
    <dgm:cxn modelId="{A2249FC5-7725-4C8C-9734-3A4E3483AC63}" type="presOf" srcId="{E1A99A6E-EC3B-4539-8D51-13986B191C9D}" destId="{2D26211F-36D7-4F37-AC96-B488E317CA2F}" srcOrd="0" destOrd="0" presId="urn:microsoft.com/office/officeart/2008/layout/VerticalCurvedList"/>
    <dgm:cxn modelId="{91BE17FD-BDC1-4880-B2D4-80F3F02C03CD}" type="presOf" srcId="{7DED0660-69A8-4759-8203-F7310DCFBBB4}" destId="{DE283693-DAEE-4649-B867-A935E52409DE}" srcOrd="0" destOrd="0" presId="urn:microsoft.com/office/officeart/2008/layout/VerticalCurvedList"/>
    <dgm:cxn modelId="{5125F61A-30AA-4676-AF70-D389C18BB7F0}" type="presOf" srcId="{EC533961-9335-49AE-8FC3-57108D77C9C8}" destId="{7E01B338-EE9E-47DB-BDB2-46A15C7D744B}" srcOrd="0" destOrd="0" presId="urn:microsoft.com/office/officeart/2008/layout/VerticalCurvedList"/>
    <dgm:cxn modelId="{856104EC-A1E6-4A92-8A59-7CA02ECD5F47}" srcId="{E1A99A6E-EC3B-4539-8D51-13986B191C9D}" destId="{7DED0660-69A8-4759-8203-F7310DCFBBB4}" srcOrd="3" destOrd="0" parTransId="{7373EC7C-A744-4CED-BE1A-8A2BD739E89D}" sibTransId="{21CBBE91-66B4-4E7D-8CF2-3D7E6A13417A}"/>
    <dgm:cxn modelId="{C050C9C6-E03D-40B4-BEF1-9E777CA5373E}" type="presOf" srcId="{D09F4018-D762-4AA2-AE4E-42CE51812C1E}" destId="{EA4B3681-F898-4507-A323-878F2A115A6B}" srcOrd="0" destOrd="0" presId="urn:microsoft.com/office/officeart/2008/layout/VerticalCurvedList"/>
    <dgm:cxn modelId="{443A1A1E-E4D3-42D8-AF29-82419C0341A1}" type="presParOf" srcId="{2D26211F-36D7-4F37-AC96-B488E317CA2F}" destId="{BED49D0D-D403-46BB-A8B0-9FF637B1624F}" srcOrd="0" destOrd="0" presId="urn:microsoft.com/office/officeart/2008/layout/VerticalCurvedList"/>
    <dgm:cxn modelId="{6EE4CC2F-CA76-4C3A-A627-7BA804D2661E}" type="presParOf" srcId="{BED49D0D-D403-46BB-A8B0-9FF637B1624F}" destId="{5EA64E29-8FCA-4320-8194-E10F41167860}" srcOrd="0" destOrd="0" presId="urn:microsoft.com/office/officeart/2008/layout/VerticalCurvedList"/>
    <dgm:cxn modelId="{80AFA658-464F-462D-ACB9-C0AE43B5124E}" type="presParOf" srcId="{5EA64E29-8FCA-4320-8194-E10F41167860}" destId="{A8EC52D1-D6F9-4A07-A4B3-C22FCD2E4460}" srcOrd="0" destOrd="0" presId="urn:microsoft.com/office/officeart/2008/layout/VerticalCurvedList"/>
    <dgm:cxn modelId="{46ABA8A0-515B-4F52-AE90-9963512E00E2}" type="presParOf" srcId="{5EA64E29-8FCA-4320-8194-E10F41167860}" destId="{EC56805C-AE3E-450E-A62D-420D41B65410}" srcOrd="1" destOrd="0" presId="urn:microsoft.com/office/officeart/2008/layout/VerticalCurvedList"/>
    <dgm:cxn modelId="{45381AC8-28B7-4E60-8855-FDACC8C64729}" type="presParOf" srcId="{5EA64E29-8FCA-4320-8194-E10F41167860}" destId="{4EBA7D21-0CB0-46CF-9B34-6735F1276FF7}" srcOrd="2" destOrd="0" presId="urn:microsoft.com/office/officeart/2008/layout/VerticalCurvedList"/>
    <dgm:cxn modelId="{08F41FF2-C564-47A6-83CB-B2A43BAB56D2}" type="presParOf" srcId="{5EA64E29-8FCA-4320-8194-E10F41167860}" destId="{95412EE6-7C4F-4231-9068-3CC6245A94DB}" srcOrd="3" destOrd="0" presId="urn:microsoft.com/office/officeart/2008/layout/VerticalCurvedList"/>
    <dgm:cxn modelId="{35EAE065-884C-4749-AFA0-1398E00E1A1A}" type="presParOf" srcId="{BED49D0D-D403-46BB-A8B0-9FF637B1624F}" destId="{7E01B338-EE9E-47DB-BDB2-46A15C7D744B}" srcOrd="1" destOrd="0" presId="urn:microsoft.com/office/officeart/2008/layout/VerticalCurvedList"/>
    <dgm:cxn modelId="{CFFEBE54-311B-462E-BB61-EF22FB3D837F}" type="presParOf" srcId="{BED49D0D-D403-46BB-A8B0-9FF637B1624F}" destId="{E177B1CC-D9BF-4F85-A4A3-9674A896AAF5}" srcOrd="2" destOrd="0" presId="urn:microsoft.com/office/officeart/2008/layout/VerticalCurvedList"/>
    <dgm:cxn modelId="{344C1D2F-C8DB-4205-9B60-8270049787F9}" type="presParOf" srcId="{E177B1CC-D9BF-4F85-A4A3-9674A896AAF5}" destId="{DCD4D568-C40F-4574-B784-B415AF9050E3}" srcOrd="0" destOrd="0" presId="urn:microsoft.com/office/officeart/2008/layout/VerticalCurvedList"/>
    <dgm:cxn modelId="{E534992B-6988-4BF5-ABA2-98E14BB5967C}" type="presParOf" srcId="{BED49D0D-D403-46BB-A8B0-9FF637B1624F}" destId="{AFB7F538-D562-404C-861D-92350FCD5E34}" srcOrd="3" destOrd="0" presId="urn:microsoft.com/office/officeart/2008/layout/VerticalCurvedList"/>
    <dgm:cxn modelId="{6FBACDDA-DB65-4240-939C-4894E7537F7E}" type="presParOf" srcId="{BED49D0D-D403-46BB-A8B0-9FF637B1624F}" destId="{E10A29B2-BE0B-490F-9983-A068C5601B05}" srcOrd="4" destOrd="0" presId="urn:microsoft.com/office/officeart/2008/layout/VerticalCurvedList"/>
    <dgm:cxn modelId="{9292F611-FE33-4A12-816F-FAF206BDF799}" type="presParOf" srcId="{E10A29B2-BE0B-490F-9983-A068C5601B05}" destId="{673F04F9-0FBB-432C-B2BE-DA3E8C5C1EF9}" srcOrd="0" destOrd="0" presId="urn:microsoft.com/office/officeart/2008/layout/VerticalCurvedList"/>
    <dgm:cxn modelId="{3E494C30-AA8A-474D-AB39-983E6857C31F}" type="presParOf" srcId="{BED49D0D-D403-46BB-A8B0-9FF637B1624F}" destId="{EA4B3681-F898-4507-A323-878F2A115A6B}" srcOrd="5" destOrd="0" presId="urn:microsoft.com/office/officeart/2008/layout/VerticalCurvedList"/>
    <dgm:cxn modelId="{214ACE82-6A26-49F7-B32E-EAF36B539BCE}" type="presParOf" srcId="{BED49D0D-D403-46BB-A8B0-9FF637B1624F}" destId="{C7ACDCCC-FD97-4DB4-8F3F-27B982B9B79B}" srcOrd="6" destOrd="0" presId="urn:microsoft.com/office/officeart/2008/layout/VerticalCurvedList"/>
    <dgm:cxn modelId="{21AC35F6-4A3B-4915-91B0-5721B3C04AF0}" type="presParOf" srcId="{C7ACDCCC-FD97-4DB4-8F3F-27B982B9B79B}" destId="{5E6D33C6-0CF3-4B6E-996C-6E2FE1D1D118}" srcOrd="0" destOrd="0" presId="urn:microsoft.com/office/officeart/2008/layout/VerticalCurvedList"/>
    <dgm:cxn modelId="{6C6B6138-9CC9-49D2-BEB0-A3A90500E0F4}" type="presParOf" srcId="{BED49D0D-D403-46BB-A8B0-9FF637B1624F}" destId="{DE283693-DAEE-4649-B867-A935E52409DE}" srcOrd="7" destOrd="0" presId="urn:microsoft.com/office/officeart/2008/layout/VerticalCurvedList"/>
    <dgm:cxn modelId="{EDBABF0F-6304-4810-B139-1801A727F526}" type="presParOf" srcId="{BED49D0D-D403-46BB-A8B0-9FF637B1624F}" destId="{E41DE28C-D85F-4050-9589-18FDCAD01FDB}" srcOrd="8" destOrd="0" presId="urn:microsoft.com/office/officeart/2008/layout/VerticalCurvedList"/>
    <dgm:cxn modelId="{D68B5AFD-1861-4980-AB60-884C5C860D72}" type="presParOf" srcId="{E41DE28C-D85F-4050-9589-18FDCAD01FDB}" destId="{7EB14FB0-9A11-40B3-95C9-B798148DA10D}" srcOrd="0" destOrd="0" presId="urn:microsoft.com/office/officeart/2008/layout/VerticalCurvedList"/>
  </dgm:cxnLst>
  <dgm:bg>
    <a:gradFill>
      <a:gsLst>
        <a:gs pos="0">
          <a:schemeClr val="accent3">
            <a:lumMod val="60000"/>
            <a:lumOff val="40000"/>
          </a:schemeClr>
        </a:gs>
        <a:gs pos="74000">
          <a:schemeClr val="accent1">
            <a:lumMod val="45000"/>
            <a:lumOff val="55000"/>
          </a:schemeClr>
        </a:gs>
        <a:gs pos="83000">
          <a:schemeClr val="accent1">
            <a:lumMod val="45000"/>
            <a:lumOff val="55000"/>
          </a:schemeClr>
        </a:gs>
        <a:gs pos="100000">
          <a:schemeClr val="accent1">
            <a:lumMod val="30000"/>
            <a:lumOff val="70000"/>
          </a:schemeClr>
        </a:gs>
      </a:gsLst>
      <a:lin ang="5400000" scaled="1"/>
    </a:gra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1A99A6E-EC3B-4539-8D51-13986B191C9D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C533961-9335-49AE-8FC3-57108D77C9C8}">
      <dgm:prSet phldrT="[Текст]" custT="1"/>
      <dgm:spPr>
        <a:solidFill>
          <a:srgbClr val="FF5050"/>
        </a:solidFill>
      </dgm:spPr>
      <dgm:t>
        <a:bodyPr/>
        <a:lstStyle/>
        <a:p>
          <a:pPr algn="ctr"/>
          <a:r>
            <a:rPr lang="ru-RU" sz="1400" b="1" dirty="0" smtClean="0"/>
            <a:t>проведения аварийно-восстановительных работ по ликвидации последствий стихийных бедствий и других чрезвычайных ситуаций</a:t>
          </a:r>
          <a:endParaRPr lang="ru-RU" sz="1400" b="1" dirty="0"/>
        </a:p>
      </dgm:t>
    </dgm:pt>
    <dgm:pt modelId="{7C4FF86A-973F-47A9-93CF-B73A3BD86DCC}" type="parTrans" cxnId="{72101831-B818-4FE8-AF09-4C777BCB97EF}">
      <dgm:prSet/>
      <dgm:spPr/>
      <dgm:t>
        <a:bodyPr/>
        <a:lstStyle/>
        <a:p>
          <a:endParaRPr lang="ru-RU"/>
        </a:p>
      </dgm:t>
    </dgm:pt>
    <dgm:pt modelId="{16A99FC8-3558-4F9A-901D-16288CCC53FA}" type="sibTrans" cxnId="{72101831-B818-4FE8-AF09-4C777BCB97EF}">
      <dgm:prSet/>
      <dgm:spPr/>
      <dgm:t>
        <a:bodyPr/>
        <a:lstStyle/>
        <a:p>
          <a:endParaRPr lang="ru-RU"/>
        </a:p>
      </dgm:t>
    </dgm:pt>
    <dgm:pt modelId="{D09F4018-D762-4AA2-AE4E-42CE51812C1E}">
      <dgm:prSet phldrT="[Текст]" custT="1"/>
      <dgm:spPr>
        <a:solidFill>
          <a:srgbClr val="FF5050"/>
        </a:solidFill>
      </dgm:spPr>
      <dgm:t>
        <a:bodyPr/>
        <a:lstStyle/>
        <a:p>
          <a:pPr algn="ctr"/>
          <a:r>
            <a:rPr lang="ru-RU" sz="1400" b="1" dirty="0" smtClean="0"/>
            <a:t>проведения мероприятий местного значения</a:t>
          </a:r>
          <a:endParaRPr lang="ru-RU" sz="1400" b="1" dirty="0"/>
        </a:p>
      </dgm:t>
    </dgm:pt>
    <dgm:pt modelId="{2E3B3FAA-8CE4-4B1E-A5AA-B8C4E288F534}" type="parTrans" cxnId="{092A8A99-448D-494D-855D-397B3E0A6C24}">
      <dgm:prSet/>
      <dgm:spPr/>
      <dgm:t>
        <a:bodyPr/>
        <a:lstStyle/>
        <a:p>
          <a:endParaRPr lang="ru-RU"/>
        </a:p>
      </dgm:t>
    </dgm:pt>
    <dgm:pt modelId="{899520F8-BA66-45E3-9628-F8197A49EC92}" type="sibTrans" cxnId="{092A8A99-448D-494D-855D-397B3E0A6C24}">
      <dgm:prSet/>
      <dgm:spPr/>
      <dgm:t>
        <a:bodyPr/>
        <a:lstStyle/>
        <a:p>
          <a:endParaRPr lang="ru-RU"/>
        </a:p>
      </dgm:t>
    </dgm:pt>
    <dgm:pt modelId="{7DED0660-69A8-4759-8203-F7310DCFBBB4}">
      <dgm:prSet custT="1"/>
      <dgm:spPr>
        <a:solidFill>
          <a:srgbClr val="FF5050"/>
        </a:solidFill>
      </dgm:spPr>
      <dgm:t>
        <a:bodyPr/>
        <a:lstStyle/>
        <a:p>
          <a:pPr algn="ctr"/>
          <a:r>
            <a:rPr lang="ru-RU" sz="1400" b="1" dirty="0" smtClean="0"/>
            <a:t>проведения встреч, симпозиумов, выставок и семинаров по проблемам местного значения</a:t>
          </a:r>
          <a:endParaRPr lang="ru-RU" sz="1400" b="1" dirty="0"/>
        </a:p>
      </dgm:t>
    </dgm:pt>
    <dgm:pt modelId="{7373EC7C-A744-4CED-BE1A-8A2BD739E89D}" type="parTrans" cxnId="{856104EC-A1E6-4A92-8A59-7CA02ECD5F47}">
      <dgm:prSet/>
      <dgm:spPr/>
      <dgm:t>
        <a:bodyPr/>
        <a:lstStyle/>
        <a:p>
          <a:endParaRPr lang="ru-RU"/>
        </a:p>
      </dgm:t>
    </dgm:pt>
    <dgm:pt modelId="{21CBBE91-66B4-4E7D-8CF2-3D7E6A13417A}" type="sibTrans" cxnId="{856104EC-A1E6-4A92-8A59-7CA02ECD5F47}">
      <dgm:prSet/>
      <dgm:spPr/>
      <dgm:t>
        <a:bodyPr/>
        <a:lstStyle/>
        <a:p>
          <a:endParaRPr lang="ru-RU"/>
        </a:p>
      </dgm:t>
    </dgm:pt>
    <dgm:pt modelId="{AAD5E752-2444-4760-8EFE-28E30D56297B}">
      <dgm:prSet custT="1"/>
      <dgm:spPr>
        <a:solidFill>
          <a:srgbClr val="FF5050"/>
        </a:solidFill>
      </dgm:spPr>
      <dgm:t>
        <a:bodyPr/>
        <a:lstStyle/>
        <a:p>
          <a:r>
            <a:rPr lang="ru-RU" sz="1400" dirty="0" smtClean="0"/>
            <a:t>выплаты разовых премий и оказания разовой материальной помощи гражданам</a:t>
          </a:r>
          <a:endParaRPr lang="ru-RU" sz="1400" dirty="0"/>
        </a:p>
      </dgm:t>
    </dgm:pt>
    <dgm:pt modelId="{63084D3A-1FD8-4451-A03A-0F183DA7D122}" type="parTrans" cxnId="{6632E427-7527-46F6-9F89-003CBDC40839}">
      <dgm:prSet/>
      <dgm:spPr/>
      <dgm:t>
        <a:bodyPr/>
        <a:lstStyle/>
        <a:p>
          <a:endParaRPr lang="ru-RU"/>
        </a:p>
      </dgm:t>
    </dgm:pt>
    <dgm:pt modelId="{DFD375B9-061D-4857-88A5-0117457406C2}" type="sibTrans" cxnId="{6632E427-7527-46F6-9F89-003CBDC40839}">
      <dgm:prSet/>
      <dgm:spPr/>
      <dgm:t>
        <a:bodyPr/>
        <a:lstStyle/>
        <a:p>
          <a:endParaRPr lang="ru-RU"/>
        </a:p>
      </dgm:t>
    </dgm:pt>
    <dgm:pt modelId="{2D26211F-36D7-4F37-AC96-B488E317CA2F}" type="pres">
      <dgm:prSet presAssocID="{E1A99A6E-EC3B-4539-8D51-13986B191C9D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BED49D0D-D403-46BB-A8B0-9FF637B1624F}" type="pres">
      <dgm:prSet presAssocID="{E1A99A6E-EC3B-4539-8D51-13986B191C9D}" presName="Name1" presStyleCnt="0"/>
      <dgm:spPr/>
    </dgm:pt>
    <dgm:pt modelId="{5EA64E29-8FCA-4320-8194-E10F41167860}" type="pres">
      <dgm:prSet presAssocID="{E1A99A6E-EC3B-4539-8D51-13986B191C9D}" presName="cycle" presStyleCnt="0"/>
      <dgm:spPr/>
    </dgm:pt>
    <dgm:pt modelId="{A8EC52D1-D6F9-4A07-A4B3-C22FCD2E4460}" type="pres">
      <dgm:prSet presAssocID="{E1A99A6E-EC3B-4539-8D51-13986B191C9D}" presName="srcNode" presStyleLbl="node1" presStyleIdx="0" presStyleCnt="4"/>
      <dgm:spPr/>
    </dgm:pt>
    <dgm:pt modelId="{EC56805C-AE3E-450E-A62D-420D41B65410}" type="pres">
      <dgm:prSet presAssocID="{E1A99A6E-EC3B-4539-8D51-13986B191C9D}" presName="conn" presStyleLbl="parChTrans1D2" presStyleIdx="0" presStyleCnt="1"/>
      <dgm:spPr/>
      <dgm:t>
        <a:bodyPr/>
        <a:lstStyle/>
        <a:p>
          <a:endParaRPr lang="ru-RU"/>
        </a:p>
      </dgm:t>
    </dgm:pt>
    <dgm:pt modelId="{4EBA7D21-0CB0-46CF-9B34-6735F1276FF7}" type="pres">
      <dgm:prSet presAssocID="{E1A99A6E-EC3B-4539-8D51-13986B191C9D}" presName="extraNode" presStyleLbl="node1" presStyleIdx="0" presStyleCnt="4"/>
      <dgm:spPr/>
    </dgm:pt>
    <dgm:pt modelId="{95412EE6-7C4F-4231-9068-3CC6245A94DB}" type="pres">
      <dgm:prSet presAssocID="{E1A99A6E-EC3B-4539-8D51-13986B191C9D}" presName="dstNode" presStyleLbl="node1" presStyleIdx="0" presStyleCnt="4"/>
      <dgm:spPr/>
    </dgm:pt>
    <dgm:pt modelId="{7E01B338-EE9E-47DB-BDB2-46A15C7D744B}" type="pres">
      <dgm:prSet presAssocID="{EC533961-9335-49AE-8FC3-57108D77C9C8}" presName="text_1" presStyleLbl="node1" presStyleIdx="0" presStyleCnt="4" custLinFactNeighborX="-394" custLinFactNeighborY="-182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77B1CC-D9BF-4F85-A4A3-9674A896AAF5}" type="pres">
      <dgm:prSet presAssocID="{EC533961-9335-49AE-8FC3-57108D77C9C8}" presName="accent_1" presStyleCnt="0"/>
      <dgm:spPr/>
    </dgm:pt>
    <dgm:pt modelId="{DCD4D568-C40F-4574-B784-B415AF9050E3}" type="pres">
      <dgm:prSet presAssocID="{EC533961-9335-49AE-8FC3-57108D77C9C8}" presName="accentRepeatNode" presStyleLbl="solidFgAcc1" presStyleIdx="0" presStyleCnt="4" custLinFactNeighborX="1791" custLinFactNeighborY="-15461"/>
      <dgm:spPr/>
    </dgm:pt>
    <dgm:pt modelId="{87F9DAD0-CE56-4723-9286-B723162586A9}" type="pres">
      <dgm:prSet presAssocID="{D09F4018-D762-4AA2-AE4E-42CE51812C1E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4E395B-196B-419B-BA2E-9C111AA456B4}" type="pres">
      <dgm:prSet presAssocID="{D09F4018-D762-4AA2-AE4E-42CE51812C1E}" presName="accent_2" presStyleCnt="0"/>
      <dgm:spPr/>
    </dgm:pt>
    <dgm:pt modelId="{5E6D33C6-0CF3-4B6E-996C-6E2FE1D1D118}" type="pres">
      <dgm:prSet presAssocID="{D09F4018-D762-4AA2-AE4E-42CE51812C1E}" presName="accentRepeatNode" presStyleLbl="solidFgAcc1" presStyleIdx="1" presStyleCnt="4" custLinFactNeighborX="-574" custLinFactNeighborY="-1624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C1CFC56F-5701-42E3-A441-30F51A684F02}" type="pres">
      <dgm:prSet presAssocID="{7DED0660-69A8-4759-8203-F7310DCFBBB4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04939C-63A5-4081-83DA-DCBD4F14C01B}" type="pres">
      <dgm:prSet presAssocID="{7DED0660-69A8-4759-8203-F7310DCFBBB4}" presName="accent_3" presStyleCnt="0"/>
      <dgm:spPr/>
    </dgm:pt>
    <dgm:pt modelId="{7EB14FB0-9A11-40B3-95C9-B798148DA10D}" type="pres">
      <dgm:prSet presAssocID="{7DED0660-69A8-4759-8203-F7310DCFBBB4}" presName="accentRepeatNode" presStyleLbl="solidFgAcc1" presStyleIdx="2" presStyleCnt="4" custLinFactNeighborX="-290" custLinFactNeighborY="-6998"/>
      <dgm:spPr/>
    </dgm:pt>
    <dgm:pt modelId="{0AA6E207-A886-4F6D-B333-6FD04C256758}" type="pres">
      <dgm:prSet presAssocID="{AAD5E752-2444-4760-8EFE-28E30D56297B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D65712-EC35-4E17-A400-72B8F824305C}" type="pres">
      <dgm:prSet presAssocID="{AAD5E752-2444-4760-8EFE-28E30D56297B}" presName="accent_4" presStyleCnt="0"/>
      <dgm:spPr/>
    </dgm:pt>
    <dgm:pt modelId="{A60B920A-5D33-4B70-9592-94A47DF8391E}" type="pres">
      <dgm:prSet presAssocID="{AAD5E752-2444-4760-8EFE-28E30D56297B}" presName="accentRepeatNode" presStyleLbl="solidFgAcc1" presStyleIdx="3" presStyleCnt="4"/>
      <dgm:spPr/>
    </dgm:pt>
  </dgm:ptLst>
  <dgm:cxnLst>
    <dgm:cxn modelId="{C0DC7F88-66C7-45D1-8877-719BDAE83931}" type="presOf" srcId="{E1A99A6E-EC3B-4539-8D51-13986B191C9D}" destId="{2D26211F-36D7-4F37-AC96-B488E317CA2F}" srcOrd="0" destOrd="0" presId="urn:microsoft.com/office/officeart/2008/layout/VerticalCurvedList"/>
    <dgm:cxn modelId="{72101831-B818-4FE8-AF09-4C777BCB97EF}" srcId="{E1A99A6E-EC3B-4539-8D51-13986B191C9D}" destId="{EC533961-9335-49AE-8FC3-57108D77C9C8}" srcOrd="0" destOrd="0" parTransId="{7C4FF86A-973F-47A9-93CF-B73A3BD86DCC}" sibTransId="{16A99FC8-3558-4F9A-901D-16288CCC53FA}"/>
    <dgm:cxn modelId="{092A8A99-448D-494D-855D-397B3E0A6C24}" srcId="{E1A99A6E-EC3B-4539-8D51-13986B191C9D}" destId="{D09F4018-D762-4AA2-AE4E-42CE51812C1E}" srcOrd="1" destOrd="0" parTransId="{2E3B3FAA-8CE4-4B1E-A5AA-B8C4E288F534}" sibTransId="{899520F8-BA66-45E3-9628-F8197A49EC92}"/>
    <dgm:cxn modelId="{7D9F48E1-592D-48A7-A03D-D9CD140998E8}" type="presOf" srcId="{7DED0660-69A8-4759-8203-F7310DCFBBB4}" destId="{C1CFC56F-5701-42E3-A441-30F51A684F02}" srcOrd="0" destOrd="0" presId="urn:microsoft.com/office/officeart/2008/layout/VerticalCurvedList"/>
    <dgm:cxn modelId="{7F4F99FE-8DA3-4217-A6AE-27B60E8769D7}" type="presOf" srcId="{16A99FC8-3558-4F9A-901D-16288CCC53FA}" destId="{EC56805C-AE3E-450E-A62D-420D41B65410}" srcOrd="0" destOrd="0" presId="urn:microsoft.com/office/officeart/2008/layout/VerticalCurvedList"/>
    <dgm:cxn modelId="{C2012EF6-FF92-42CE-81B3-68E7DBABE504}" type="presOf" srcId="{EC533961-9335-49AE-8FC3-57108D77C9C8}" destId="{7E01B338-EE9E-47DB-BDB2-46A15C7D744B}" srcOrd="0" destOrd="0" presId="urn:microsoft.com/office/officeart/2008/layout/VerticalCurvedList"/>
    <dgm:cxn modelId="{856104EC-A1E6-4A92-8A59-7CA02ECD5F47}" srcId="{E1A99A6E-EC3B-4539-8D51-13986B191C9D}" destId="{7DED0660-69A8-4759-8203-F7310DCFBBB4}" srcOrd="2" destOrd="0" parTransId="{7373EC7C-A744-4CED-BE1A-8A2BD739E89D}" sibTransId="{21CBBE91-66B4-4E7D-8CF2-3D7E6A13417A}"/>
    <dgm:cxn modelId="{B32554C0-C22B-4A12-BB28-486CADF27C98}" type="presOf" srcId="{AAD5E752-2444-4760-8EFE-28E30D56297B}" destId="{0AA6E207-A886-4F6D-B333-6FD04C256758}" srcOrd="0" destOrd="0" presId="urn:microsoft.com/office/officeart/2008/layout/VerticalCurvedList"/>
    <dgm:cxn modelId="{9CB615FD-48ED-46EF-9685-8A43CB4FDC79}" type="presOf" srcId="{D09F4018-D762-4AA2-AE4E-42CE51812C1E}" destId="{87F9DAD0-CE56-4723-9286-B723162586A9}" srcOrd="0" destOrd="0" presId="urn:microsoft.com/office/officeart/2008/layout/VerticalCurvedList"/>
    <dgm:cxn modelId="{6632E427-7527-46F6-9F89-003CBDC40839}" srcId="{E1A99A6E-EC3B-4539-8D51-13986B191C9D}" destId="{AAD5E752-2444-4760-8EFE-28E30D56297B}" srcOrd="3" destOrd="0" parTransId="{63084D3A-1FD8-4451-A03A-0F183DA7D122}" sibTransId="{DFD375B9-061D-4857-88A5-0117457406C2}"/>
    <dgm:cxn modelId="{26052C8B-F29C-49BC-9530-EC1F54F988BE}" type="presParOf" srcId="{2D26211F-36D7-4F37-AC96-B488E317CA2F}" destId="{BED49D0D-D403-46BB-A8B0-9FF637B1624F}" srcOrd="0" destOrd="0" presId="urn:microsoft.com/office/officeart/2008/layout/VerticalCurvedList"/>
    <dgm:cxn modelId="{0AFC1E09-350B-43B4-8678-FE7CBDA5DC51}" type="presParOf" srcId="{BED49D0D-D403-46BB-A8B0-9FF637B1624F}" destId="{5EA64E29-8FCA-4320-8194-E10F41167860}" srcOrd="0" destOrd="0" presId="urn:microsoft.com/office/officeart/2008/layout/VerticalCurvedList"/>
    <dgm:cxn modelId="{5FD93EDC-3CE2-4513-8E46-6357BF2C7AC1}" type="presParOf" srcId="{5EA64E29-8FCA-4320-8194-E10F41167860}" destId="{A8EC52D1-D6F9-4A07-A4B3-C22FCD2E4460}" srcOrd="0" destOrd="0" presId="urn:microsoft.com/office/officeart/2008/layout/VerticalCurvedList"/>
    <dgm:cxn modelId="{CF24CA30-2727-4347-BCEA-9E8F4DD5FB51}" type="presParOf" srcId="{5EA64E29-8FCA-4320-8194-E10F41167860}" destId="{EC56805C-AE3E-450E-A62D-420D41B65410}" srcOrd="1" destOrd="0" presId="urn:microsoft.com/office/officeart/2008/layout/VerticalCurvedList"/>
    <dgm:cxn modelId="{28C77444-E53F-4B76-8F85-CA77686B6C1B}" type="presParOf" srcId="{5EA64E29-8FCA-4320-8194-E10F41167860}" destId="{4EBA7D21-0CB0-46CF-9B34-6735F1276FF7}" srcOrd="2" destOrd="0" presId="urn:microsoft.com/office/officeart/2008/layout/VerticalCurvedList"/>
    <dgm:cxn modelId="{0ADBAF4C-1810-4787-BB2D-F5B91F7C8C49}" type="presParOf" srcId="{5EA64E29-8FCA-4320-8194-E10F41167860}" destId="{95412EE6-7C4F-4231-9068-3CC6245A94DB}" srcOrd="3" destOrd="0" presId="urn:microsoft.com/office/officeart/2008/layout/VerticalCurvedList"/>
    <dgm:cxn modelId="{61778432-669B-488A-BADC-A5A29634F4B9}" type="presParOf" srcId="{BED49D0D-D403-46BB-A8B0-9FF637B1624F}" destId="{7E01B338-EE9E-47DB-BDB2-46A15C7D744B}" srcOrd="1" destOrd="0" presId="urn:microsoft.com/office/officeart/2008/layout/VerticalCurvedList"/>
    <dgm:cxn modelId="{71CCB387-F1FF-48DD-B546-B4DBCF168EC1}" type="presParOf" srcId="{BED49D0D-D403-46BB-A8B0-9FF637B1624F}" destId="{E177B1CC-D9BF-4F85-A4A3-9674A896AAF5}" srcOrd="2" destOrd="0" presId="urn:microsoft.com/office/officeart/2008/layout/VerticalCurvedList"/>
    <dgm:cxn modelId="{50EF3375-CAA2-42F6-A005-D14BEF948722}" type="presParOf" srcId="{E177B1CC-D9BF-4F85-A4A3-9674A896AAF5}" destId="{DCD4D568-C40F-4574-B784-B415AF9050E3}" srcOrd="0" destOrd="0" presId="urn:microsoft.com/office/officeart/2008/layout/VerticalCurvedList"/>
    <dgm:cxn modelId="{288C2543-2A24-4990-91CE-91E55051C51D}" type="presParOf" srcId="{BED49D0D-D403-46BB-A8B0-9FF637B1624F}" destId="{87F9DAD0-CE56-4723-9286-B723162586A9}" srcOrd="3" destOrd="0" presId="urn:microsoft.com/office/officeart/2008/layout/VerticalCurvedList"/>
    <dgm:cxn modelId="{C2EB8387-0154-4C58-B8B7-BDE8BEB0FF0B}" type="presParOf" srcId="{BED49D0D-D403-46BB-A8B0-9FF637B1624F}" destId="{174E395B-196B-419B-BA2E-9C111AA456B4}" srcOrd="4" destOrd="0" presId="urn:microsoft.com/office/officeart/2008/layout/VerticalCurvedList"/>
    <dgm:cxn modelId="{07A6CA98-16D8-49C6-B5A5-97BC83DBC928}" type="presParOf" srcId="{174E395B-196B-419B-BA2E-9C111AA456B4}" destId="{5E6D33C6-0CF3-4B6E-996C-6E2FE1D1D118}" srcOrd="0" destOrd="0" presId="urn:microsoft.com/office/officeart/2008/layout/VerticalCurvedList"/>
    <dgm:cxn modelId="{47A22F67-5C43-449E-8BCD-58F8C0B23B24}" type="presParOf" srcId="{BED49D0D-D403-46BB-A8B0-9FF637B1624F}" destId="{C1CFC56F-5701-42E3-A441-30F51A684F02}" srcOrd="5" destOrd="0" presId="urn:microsoft.com/office/officeart/2008/layout/VerticalCurvedList"/>
    <dgm:cxn modelId="{73828B62-79CA-4FFB-9426-EF9D35AE32BB}" type="presParOf" srcId="{BED49D0D-D403-46BB-A8B0-9FF637B1624F}" destId="{0F04939C-63A5-4081-83DA-DCBD4F14C01B}" srcOrd="6" destOrd="0" presId="urn:microsoft.com/office/officeart/2008/layout/VerticalCurvedList"/>
    <dgm:cxn modelId="{49CF44E6-E8D8-46A9-87B9-95FDFFD7FBF5}" type="presParOf" srcId="{0F04939C-63A5-4081-83DA-DCBD4F14C01B}" destId="{7EB14FB0-9A11-40B3-95C9-B798148DA10D}" srcOrd="0" destOrd="0" presId="urn:microsoft.com/office/officeart/2008/layout/VerticalCurvedList"/>
    <dgm:cxn modelId="{6C262EFB-B7B1-45A5-B334-C7F690F3C3BC}" type="presParOf" srcId="{BED49D0D-D403-46BB-A8B0-9FF637B1624F}" destId="{0AA6E207-A886-4F6D-B333-6FD04C256758}" srcOrd="7" destOrd="0" presId="urn:microsoft.com/office/officeart/2008/layout/VerticalCurvedList"/>
    <dgm:cxn modelId="{2722F293-5C13-48D1-BEB8-6B6B7D37E614}" type="presParOf" srcId="{BED49D0D-D403-46BB-A8B0-9FF637B1624F}" destId="{85D65712-EC35-4E17-A400-72B8F824305C}" srcOrd="8" destOrd="0" presId="urn:microsoft.com/office/officeart/2008/layout/VerticalCurvedList"/>
    <dgm:cxn modelId="{B2199496-E663-4ECC-A3BF-C6B7FB2928DB}" type="presParOf" srcId="{85D65712-EC35-4E17-A400-72B8F824305C}" destId="{A60B920A-5D33-4B70-9592-94A47DF8391E}" srcOrd="0" destOrd="0" presId="urn:microsoft.com/office/officeart/2008/layout/VerticalCurvedList"/>
  </dgm:cxnLst>
  <dgm:bg>
    <a:gradFill>
      <a:gsLst>
        <a:gs pos="0">
          <a:schemeClr val="accent3">
            <a:lumMod val="60000"/>
            <a:lumOff val="40000"/>
          </a:schemeClr>
        </a:gs>
        <a:gs pos="74000">
          <a:schemeClr val="accent1">
            <a:lumMod val="45000"/>
            <a:lumOff val="55000"/>
          </a:schemeClr>
        </a:gs>
        <a:gs pos="83000">
          <a:schemeClr val="accent1">
            <a:lumMod val="45000"/>
            <a:lumOff val="55000"/>
          </a:schemeClr>
        </a:gs>
        <a:gs pos="100000">
          <a:schemeClr val="accent1">
            <a:lumMod val="30000"/>
            <a:lumOff val="70000"/>
          </a:schemeClr>
        </a:gs>
      </a:gsLst>
      <a:lin ang="5400000" scaled="1"/>
    </a:gra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0CB8E1-AF38-4631-A650-6AEFE8E616B0}">
      <dsp:nvSpPr>
        <dsp:cNvPr id="0" name=""/>
        <dsp:cNvSpPr/>
      </dsp:nvSpPr>
      <dsp:spPr>
        <a:xfrm>
          <a:off x="0" y="99727"/>
          <a:ext cx="8518720" cy="54393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1">
              <a:shade val="80000"/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Доходы бюджета</a:t>
          </a:r>
          <a:endParaRPr lang="ru-RU" sz="2000" kern="1200" dirty="0"/>
        </a:p>
      </dsp:txBody>
      <dsp:txXfrm>
        <a:off x="0" y="99727"/>
        <a:ext cx="8518720" cy="543932"/>
      </dsp:txXfrm>
    </dsp:sp>
    <dsp:sp modelId="{DAE63F71-1B49-47E5-828C-DAACA1A0490A}">
      <dsp:nvSpPr>
        <dsp:cNvPr id="0" name=""/>
        <dsp:cNvSpPr/>
      </dsp:nvSpPr>
      <dsp:spPr>
        <a:xfrm>
          <a:off x="0" y="1071256"/>
          <a:ext cx="2836800" cy="335701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1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Налоговые доходы:</a:t>
          </a: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u-RU" sz="1400" i="1" kern="1200" dirty="0" smtClean="0"/>
            <a:t>Поступления от уплаты налогов, установленных Налоговым кодексом РФ, например:</a:t>
          </a: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- налог на доходы физических лиц;</a:t>
          </a: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- акцизы;</a:t>
          </a: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- Налог на имущество;</a:t>
          </a: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- Земельный налог;</a:t>
          </a: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i="1" kern="1200" dirty="0" smtClean="0"/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i="1" kern="1200" dirty="0"/>
        </a:p>
      </dsp:txBody>
      <dsp:txXfrm>
        <a:off x="0" y="1071256"/>
        <a:ext cx="2836800" cy="3357012"/>
      </dsp:txXfrm>
    </dsp:sp>
    <dsp:sp modelId="{A1EA5D0E-0FFF-42B2-9FD1-163083D36A8B}">
      <dsp:nvSpPr>
        <dsp:cNvPr id="0" name=""/>
        <dsp:cNvSpPr/>
      </dsp:nvSpPr>
      <dsp:spPr>
        <a:xfrm>
          <a:off x="2851853" y="1080118"/>
          <a:ext cx="2836800" cy="386150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1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Неналоговые доходы:</a:t>
          </a:r>
          <a:endParaRPr lang="ru-RU" sz="3000" b="1" u="sng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Поступления от уплаты других пошлин и сборов, установленных законодательством РФ, а также штрафов за нарушение законодательством, например:</a:t>
          </a: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- доходы от использования муниципального имущества;</a:t>
          </a: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- платные услуги;</a:t>
          </a: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- доходы от продажи муниципального имущества;</a:t>
          </a: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- штрафы;</a:t>
          </a: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- другие. </a:t>
          </a:r>
          <a:endParaRPr lang="ru-RU" sz="1400" i="1" kern="1200" dirty="0"/>
        </a:p>
      </dsp:txBody>
      <dsp:txXfrm>
        <a:off x="2851853" y="1080118"/>
        <a:ext cx="2836800" cy="3861504"/>
      </dsp:txXfrm>
    </dsp:sp>
    <dsp:sp modelId="{3BF76041-997A-47A7-9749-02AF0BC4C550}">
      <dsp:nvSpPr>
        <dsp:cNvPr id="0" name=""/>
        <dsp:cNvSpPr/>
      </dsp:nvSpPr>
      <dsp:spPr>
        <a:xfrm>
          <a:off x="5681919" y="1080118"/>
          <a:ext cx="2836800" cy="270937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1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Безвозмездные поступления: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1" u="none" kern="1200" dirty="0" smtClean="0">
              <a:effectLst/>
            </a:rPr>
            <a:t>Поступления от бюджетов других уровней: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1" u="none" kern="1200" dirty="0" smtClean="0">
              <a:effectLst/>
            </a:rPr>
            <a:t>- дотации;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1" u="none" kern="1200" dirty="0" smtClean="0">
              <a:effectLst/>
            </a:rPr>
            <a:t>- субвенции;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1" u="none" kern="1200" dirty="0" smtClean="0">
              <a:effectLst/>
            </a:rPr>
            <a:t>- субсидии;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1" u="none" kern="1200" dirty="0" smtClean="0">
              <a:effectLst/>
            </a:rPr>
            <a:t>- иные межбюджетные трансферты;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1" u="none" kern="1200" dirty="0" smtClean="0">
              <a:effectLst/>
            </a:rPr>
            <a:t>- прочие безвозмездные поступления.</a:t>
          </a:r>
          <a:endParaRPr lang="ru-RU" sz="1400" b="0" i="1" u="none" kern="1200" dirty="0">
            <a:effectLst/>
          </a:endParaRPr>
        </a:p>
      </dsp:txBody>
      <dsp:txXfrm>
        <a:off x="5681919" y="1080118"/>
        <a:ext cx="2836800" cy="2709378"/>
      </dsp:txXfrm>
    </dsp:sp>
    <dsp:sp modelId="{757125DF-20A5-470D-B810-F15C69A9A6E7}">
      <dsp:nvSpPr>
        <dsp:cNvPr id="0" name=""/>
        <dsp:cNvSpPr/>
      </dsp:nvSpPr>
      <dsp:spPr>
        <a:xfrm>
          <a:off x="0" y="4955590"/>
          <a:ext cx="8518720" cy="37300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1">
              <a:shade val="80000"/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56805C-AE3E-450E-A62D-420D41B65410}">
      <dsp:nvSpPr>
        <dsp:cNvPr id="0" name=""/>
        <dsp:cNvSpPr/>
      </dsp:nvSpPr>
      <dsp:spPr>
        <a:xfrm>
          <a:off x="-3891988" y="-621753"/>
          <a:ext cx="4638478" cy="4638478"/>
        </a:xfrm>
        <a:prstGeom prst="blockArc">
          <a:avLst>
            <a:gd name="adj1" fmla="val 18900000"/>
            <a:gd name="adj2" fmla="val 2700000"/>
            <a:gd name="adj3" fmla="val 466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01B338-EE9E-47DB-BDB2-46A15C7D744B}">
      <dsp:nvSpPr>
        <dsp:cNvPr id="0" name=""/>
        <dsp:cNvSpPr/>
      </dsp:nvSpPr>
      <dsp:spPr>
        <a:xfrm>
          <a:off x="360027" y="144017"/>
          <a:ext cx="7916328" cy="529703"/>
        </a:xfrm>
        <a:prstGeom prst="rect">
          <a:avLst/>
        </a:prstGeom>
        <a:solidFill>
          <a:srgbClr val="FF5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0452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цель программы – </a:t>
          </a:r>
          <a:r>
            <a:rPr lang="ru-RU" sz="1400" b="0" kern="1200" dirty="0" smtClean="0"/>
            <a:t>получение комплексного эффекта реализации предусмотренных в программе мероприятий</a:t>
          </a:r>
          <a:endParaRPr lang="ru-RU" sz="1400" b="1" kern="1200" dirty="0"/>
        </a:p>
      </dsp:txBody>
      <dsp:txXfrm>
        <a:off x="360027" y="144017"/>
        <a:ext cx="7916328" cy="529703"/>
      </dsp:txXfrm>
    </dsp:sp>
    <dsp:sp modelId="{DCD4D568-C40F-4574-B784-B415AF9050E3}">
      <dsp:nvSpPr>
        <dsp:cNvPr id="0" name=""/>
        <dsp:cNvSpPr/>
      </dsp:nvSpPr>
      <dsp:spPr>
        <a:xfrm>
          <a:off x="72011" y="72008"/>
          <a:ext cx="662129" cy="6621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B7F538-D562-404C-861D-92350FCD5E34}">
      <dsp:nvSpPr>
        <dsp:cNvPr id="0" name=""/>
        <dsp:cNvSpPr/>
      </dsp:nvSpPr>
      <dsp:spPr>
        <a:xfrm>
          <a:off x="720106" y="915383"/>
          <a:ext cx="7612637" cy="529703"/>
        </a:xfrm>
        <a:prstGeom prst="rect">
          <a:avLst/>
        </a:prstGeom>
        <a:solidFill>
          <a:srgbClr val="FF5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0452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задачи программы </a:t>
          </a:r>
          <a:r>
            <a:rPr lang="ru-RU" sz="1400" b="0" kern="1200" dirty="0" smtClean="0"/>
            <a:t>– разрешение конкретных инфраструктурных, социально-экономических, природно-ресурсных проблем развития муниципального образования</a:t>
          </a:r>
          <a:endParaRPr lang="ru-RU" sz="1400" b="1" kern="1200" dirty="0"/>
        </a:p>
      </dsp:txBody>
      <dsp:txXfrm>
        <a:off x="720106" y="915383"/>
        <a:ext cx="7612637" cy="529703"/>
      </dsp:txXfrm>
    </dsp:sp>
    <dsp:sp modelId="{673F04F9-0FBB-432C-B2BE-DA3E8C5C1EF9}">
      <dsp:nvSpPr>
        <dsp:cNvPr id="0" name=""/>
        <dsp:cNvSpPr/>
      </dsp:nvSpPr>
      <dsp:spPr>
        <a:xfrm>
          <a:off x="360043" y="849168"/>
          <a:ext cx="662129" cy="6621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A4B3681-F898-4507-A323-878F2A115A6B}">
      <dsp:nvSpPr>
        <dsp:cNvPr id="0" name=""/>
        <dsp:cNvSpPr/>
      </dsp:nvSpPr>
      <dsp:spPr>
        <a:xfrm>
          <a:off x="720106" y="1728192"/>
          <a:ext cx="7612637" cy="529703"/>
        </a:xfrm>
        <a:prstGeom prst="rect">
          <a:avLst/>
        </a:prstGeom>
        <a:solidFill>
          <a:srgbClr val="FF5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0452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программное мероприятие </a:t>
          </a:r>
          <a:r>
            <a:rPr lang="ru-RU" sz="1400" b="0" kern="1200" dirty="0" smtClean="0"/>
            <a:t>– запланированная конкретная деятельность, направленная на реализацию поставленных в программе задач</a:t>
          </a:r>
          <a:endParaRPr lang="ru-RU" sz="1400" b="1" kern="1200" dirty="0"/>
        </a:p>
      </dsp:txBody>
      <dsp:txXfrm>
        <a:off x="720106" y="1728192"/>
        <a:ext cx="7612637" cy="529703"/>
      </dsp:txXfrm>
    </dsp:sp>
    <dsp:sp modelId="{5E6D33C6-0CF3-4B6E-996C-6E2FE1D1D118}">
      <dsp:nvSpPr>
        <dsp:cNvPr id="0" name=""/>
        <dsp:cNvSpPr/>
      </dsp:nvSpPr>
      <dsp:spPr>
        <a:xfrm>
          <a:off x="360043" y="1656184"/>
          <a:ext cx="662129" cy="662129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283693-DAEE-4649-B867-A935E52409DE}">
      <dsp:nvSpPr>
        <dsp:cNvPr id="0" name=""/>
        <dsp:cNvSpPr/>
      </dsp:nvSpPr>
      <dsp:spPr>
        <a:xfrm>
          <a:off x="432065" y="2422547"/>
          <a:ext cx="7916328" cy="1020665"/>
        </a:xfrm>
        <a:prstGeom prst="rect">
          <a:avLst/>
        </a:prstGeom>
        <a:solidFill>
          <a:srgbClr val="FF5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0452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исполнители программных мероприятий </a:t>
          </a:r>
          <a:r>
            <a:rPr lang="ru-RU" sz="1400" b="0" kern="1200" dirty="0" smtClean="0"/>
            <a:t>– ответственные за реализацию конкретных программных мероприятий органы местного самоуправления, а также любое юридическое лицо или физическое лицо, в том числе индивидуальный предприниматель, определяемые в соответствии и действующим законодательством</a:t>
          </a:r>
          <a:endParaRPr lang="ru-RU" sz="1400" b="1" kern="1200" dirty="0"/>
        </a:p>
      </dsp:txBody>
      <dsp:txXfrm>
        <a:off x="432065" y="2422547"/>
        <a:ext cx="7916328" cy="1020665"/>
      </dsp:txXfrm>
    </dsp:sp>
    <dsp:sp modelId="{7EB14FB0-9A11-40B3-95C9-B798148DA10D}">
      <dsp:nvSpPr>
        <dsp:cNvPr id="0" name=""/>
        <dsp:cNvSpPr/>
      </dsp:nvSpPr>
      <dsp:spPr>
        <a:xfrm>
          <a:off x="72011" y="2592289"/>
          <a:ext cx="662129" cy="6621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56805C-AE3E-450E-A62D-420D41B65410}">
      <dsp:nvSpPr>
        <dsp:cNvPr id="0" name=""/>
        <dsp:cNvSpPr/>
      </dsp:nvSpPr>
      <dsp:spPr>
        <a:xfrm>
          <a:off x="-4625204" y="-709100"/>
          <a:ext cx="5509485" cy="5509485"/>
        </a:xfrm>
        <a:prstGeom prst="blockArc">
          <a:avLst>
            <a:gd name="adj1" fmla="val 18900000"/>
            <a:gd name="adj2" fmla="val 2700000"/>
            <a:gd name="adj3" fmla="val 392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01B338-EE9E-47DB-BDB2-46A15C7D744B}">
      <dsp:nvSpPr>
        <dsp:cNvPr id="0" name=""/>
        <dsp:cNvSpPr/>
      </dsp:nvSpPr>
      <dsp:spPr>
        <a:xfrm>
          <a:off x="432290" y="199785"/>
          <a:ext cx="7834153" cy="629403"/>
        </a:xfrm>
        <a:prstGeom prst="rect">
          <a:avLst/>
        </a:prstGeom>
        <a:solidFill>
          <a:srgbClr val="FF5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9589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проведения аварийно-восстановительных работ по ликвидации последствий стихийных бедствий и других чрезвычайных ситуаций</a:t>
          </a:r>
          <a:endParaRPr lang="ru-RU" sz="1400" b="1" kern="1200" dirty="0"/>
        </a:p>
      </dsp:txBody>
      <dsp:txXfrm>
        <a:off x="432290" y="199785"/>
        <a:ext cx="7834153" cy="629403"/>
      </dsp:txXfrm>
    </dsp:sp>
    <dsp:sp modelId="{DCD4D568-C40F-4574-B784-B415AF9050E3}">
      <dsp:nvSpPr>
        <dsp:cNvPr id="0" name=""/>
        <dsp:cNvSpPr/>
      </dsp:nvSpPr>
      <dsp:spPr>
        <a:xfrm>
          <a:off x="83871" y="114222"/>
          <a:ext cx="786753" cy="78675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F9DAD0-CE56-4723-9286-B723162586A9}">
      <dsp:nvSpPr>
        <dsp:cNvPr id="0" name=""/>
        <dsp:cNvSpPr/>
      </dsp:nvSpPr>
      <dsp:spPr>
        <a:xfrm>
          <a:off x="824008" y="1258806"/>
          <a:ext cx="7473301" cy="629403"/>
        </a:xfrm>
        <a:prstGeom prst="rect">
          <a:avLst/>
        </a:prstGeom>
        <a:solidFill>
          <a:srgbClr val="FF5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9589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проведения мероприятий местного значения</a:t>
          </a:r>
          <a:endParaRPr lang="ru-RU" sz="1400" b="1" kern="1200" dirty="0"/>
        </a:p>
      </dsp:txBody>
      <dsp:txXfrm>
        <a:off x="824008" y="1258806"/>
        <a:ext cx="7473301" cy="629403"/>
      </dsp:txXfrm>
    </dsp:sp>
    <dsp:sp modelId="{5E6D33C6-0CF3-4B6E-996C-6E2FE1D1D118}">
      <dsp:nvSpPr>
        <dsp:cNvPr id="0" name=""/>
        <dsp:cNvSpPr/>
      </dsp:nvSpPr>
      <dsp:spPr>
        <a:xfrm>
          <a:off x="426115" y="1052299"/>
          <a:ext cx="786753" cy="786753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CFC56F-5701-42E3-A441-30F51A684F02}">
      <dsp:nvSpPr>
        <dsp:cNvPr id="0" name=""/>
        <dsp:cNvSpPr/>
      </dsp:nvSpPr>
      <dsp:spPr>
        <a:xfrm>
          <a:off x="824008" y="2203074"/>
          <a:ext cx="7473301" cy="629403"/>
        </a:xfrm>
        <a:prstGeom prst="rect">
          <a:avLst/>
        </a:prstGeom>
        <a:solidFill>
          <a:srgbClr val="FF5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9589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проведения встреч, симпозиумов, выставок и семинаров по проблемам местного значения</a:t>
          </a:r>
          <a:endParaRPr lang="ru-RU" sz="1400" b="1" kern="1200" dirty="0"/>
        </a:p>
      </dsp:txBody>
      <dsp:txXfrm>
        <a:off x="824008" y="2203074"/>
        <a:ext cx="7473301" cy="629403"/>
      </dsp:txXfrm>
    </dsp:sp>
    <dsp:sp modelId="{7EB14FB0-9A11-40B3-95C9-B798148DA10D}">
      <dsp:nvSpPr>
        <dsp:cNvPr id="0" name=""/>
        <dsp:cNvSpPr/>
      </dsp:nvSpPr>
      <dsp:spPr>
        <a:xfrm>
          <a:off x="428350" y="2069342"/>
          <a:ext cx="786753" cy="78675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A6E207-A886-4F6D-B333-6FD04C256758}">
      <dsp:nvSpPr>
        <dsp:cNvPr id="0" name=""/>
        <dsp:cNvSpPr/>
      </dsp:nvSpPr>
      <dsp:spPr>
        <a:xfrm>
          <a:off x="463157" y="3147342"/>
          <a:ext cx="7834153" cy="629403"/>
        </a:xfrm>
        <a:prstGeom prst="rect">
          <a:avLst/>
        </a:prstGeom>
        <a:solidFill>
          <a:srgbClr val="FF5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9589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выплаты разовых премий и оказания разовой материальной помощи гражданам</a:t>
          </a:r>
          <a:endParaRPr lang="ru-RU" sz="1400" kern="1200" dirty="0"/>
        </a:p>
      </dsp:txBody>
      <dsp:txXfrm>
        <a:off x="463157" y="3147342"/>
        <a:ext cx="7834153" cy="629403"/>
      </dsp:txXfrm>
    </dsp:sp>
    <dsp:sp modelId="{A60B920A-5D33-4B70-9592-94A47DF8391E}">
      <dsp:nvSpPr>
        <dsp:cNvPr id="0" name=""/>
        <dsp:cNvSpPr/>
      </dsp:nvSpPr>
      <dsp:spPr>
        <a:xfrm>
          <a:off x="69780" y="3068667"/>
          <a:ext cx="786753" cy="78675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0.69551</cdr:x>
      <cdr:y>0.32856</cdr:y>
    </cdr:from>
    <cdr:to>
      <cdr:x>0.80346</cdr:x>
      <cdr:y>0.42435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891634" y="1654497"/>
          <a:ext cx="914400" cy="4823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0.65301</cdr:x>
      <cdr:y>0.05686</cdr:y>
    </cdr:from>
    <cdr:to>
      <cdr:x>0.90803</cdr:x>
      <cdr:y>0.15696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531594" y="286345"/>
          <a:ext cx="2160240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400" dirty="0"/>
        </a:p>
      </cdr:txBody>
    </cdr:sp>
  </cdr:relSizeAnchor>
  <cdr:relSizeAnchor xmlns:cdr="http://schemas.openxmlformats.org/drawingml/2006/chartDrawing">
    <cdr:from>
      <cdr:x>0.65301</cdr:x>
      <cdr:y>0.40006</cdr:y>
    </cdr:from>
    <cdr:to>
      <cdr:x>0.94203</cdr:x>
      <cdr:y>0.48586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5531594" y="2014537"/>
          <a:ext cx="2448272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600" dirty="0"/>
        </a:p>
      </cdr:txBody>
    </cdr:sp>
  </cdr:relSizeAnchor>
  <cdr:relSizeAnchor xmlns:cdr="http://schemas.openxmlformats.org/drawingml/2006/chartDrawing">
    <cdr:from>
      <cdr:x>0.64451</cdr:x>
      <cdr:y>0.58596</cdr:y>
    </cdr:from>
    <cdr:to>
      <cdr:x>0.91653</cdr:x>
      <cdr:y>0.68606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5459586" y="2950641"/>
          <a:ext cx="2304256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4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272026-8171-451D-9FAD-BAB4183873A2}" type="datetimeFigureOut">
              <a:rPr lang="ru-RU" smtClean="0"/>
              <a:pPr/>
              <a:t>18.04.2024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1235075"/>
            <a:ext cx="4441825" cy="33321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51388"/>
            <a:ext cx="5438775" cy="38893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95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37895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81F4CB-166A-4A10-BF8C-12D46D28DD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1992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B4C6C-D79B-4E0E-A150-DBF231B50FD7}" type="datetimeFigureOut">
              <a:rPr lang="ru-RU"/>
              <a:pPr>
                <a:defRPr/>
              </a:pPr>
              <a:t>18.04.2024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1449FE2-3FA3-4071-B62D-2C1CA1D8F9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25543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4BA1A-2AD9-4223-8872-EF1455C1E87D}" type="datetimeFigureOut">
              <a:rPr lang="ru-RU"/>
              <a:pPr>
                <a:defRPr/>
              </a:pPr>
              <a:t>18.04.2024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322C01-FF25-469A-A12F-897127C9B1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66281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6B4BA9-30C0-47FB-A0EE-6F4DFD5C6B26}" type="datetimeFigureOut">
              <a:rPr lang="ru-RU"/>
              <a:pPr>
                <a:defRPr/>
              </a:pPr>
              <a:t>18.04.2024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49D9C11-140A-4626-B78D-29507DD06E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255896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27D11-A761-4C74-BAF9-03F25D88F069}" type="datetimeFigureOut">
              <a:rPr lang="ru-RU"/>
              <a:pPr>
                <a:defRPr/>
              </a:pPr>
              <a:t>18.04.2024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402BFDE-8D89-426E-AB29-F8BAB54DE2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05896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81213-4104-4427-A7D2-EC170DF7FE06}" type="datetimeFigureOut">
              <a:rPr lang="ru-RU"/>
              <a:pPr>
                <a:defRPr/>
              </a:pPr>
              <a:t>18.04.2024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4431FFF-F343-46CB-930E-D30C2CF2C0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8770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D6B27-935F-41FA-864A-2331FC9B2013}" type="datetimeFigureOut">
              <a:rPr lang="ru-RU"/>
              <a:pPr>
                <a:defRPr/>
              </a:pPr>
              <a:t>18.04.2024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817D96-89A6-4D6C-98A1-7F15BCF6F3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030413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A957B-F1ED-46BC-A66E-6C9AE3DFF62E}" type="datetimeFigureOut">
              <a:rPr lang="ru-RU"/>
              <a:pPr>
                <a:defRPr/>
              </a:pPr>
              <a:t>18.04.2024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3D87093-28D8-47C6-86FD-A4203D0266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67681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824F53-7E74-46DE-800F-17F49E6306F7}" type="datetimeFigureOut">
              <a:rPr lang="ru-RU"/>
              <a:pPr>
                <a:defRPr/>
              </a:pPr>
              <a:t>18.04.2024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8B16D-0A31-4CAE-83EA-8A1865D1C8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62135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E57CC-8473-4735-8D8F-9470C6AA0E02}" type="datetimeFigureOut">
              <a:rPr lang="ru-RU"/>
              <a:pPr>
                <a:defRPr/>
              </a:pPr>
              <a:t>18.04.2024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CD1E24F-5B13-4F6E-B506-5780B73D76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34717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6F71B9-6C39-4DC1-AF41-AC0BF9B98A4E}" type="datetimeFigureOut">
              <a:rPr lang="ru-RU"/>
              <a:pPr>
                <a:defRPr/>
              </a:pPr>
              <a:t>18.04.2024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EFF242E-B363-4D9C-874D-E8F5152EFD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32106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B8AB9-E9C8-484A-B031-8FF3E6A1843B}" type="datetimeFigureOut">
              <a:rPr lang="ru-RU"/>
              <a:pPr>
                <a:defRPr/>
              </a:pPr>
              <a:t>18.04.2024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E0F4D52-C0B6-4448-A0A1-649B0B3199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59090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3E9A42D-C807-47F5-BCC7-7FFBF7B0CCBC}" type="datetimeFigureOut">
              <a:rPr lang="ru-RU"/>
              <a:pPr>
                <a:defRPr/>
              </a:pPr>
              <a:t>18.04.2024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D38E27"/>
                </a:solidFill>
                <a:latin typeface="Franklin Gothic Book" pitchFamily="34" charset="0"/>
              </a:defRPr>
            </a:lvl1pPr>
          </a:lstStyle>
          <a:p>
            <a:pPr>
              <a:defRPr/>
            </a:pPr>
            <a:fld id="{935129C5-2257-4703-994B-2142357113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7" r:id="rId1"/>
    <p:sldLayoutId id="2147483988" r:id="rId2"/>
    <p:sldLayoutId id="2147483989" r:id="rId3"/>
    <p:sldLayoutId id="2147483984" r:id="rId4"/>
    <p:sldLayoutId id="2147483990" r:id="rId5"/>
    <p:sldLayoutId id="2147483985" r:id="rId6"/>
    <p:sldLayoutId id="2147483991" r:id="rId7"/>
    <p:sldLayoutId id="2147483992" r:id="rId8"/>
    <p:sldLayoutId id="2147483993" r:id="rId9"/>
    <p:sldLayoutId id="2147483986" r:id="rId10"/>
    <p:sldLayoutId id="214748399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Inna\Рабочий стол\картинки\bydze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14400" y="-228600"/>
            <a:ext cx="10972800" cy="73152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47664" y="2708920"/>
            <a:ext cx="6499225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>
                <a:solidFill>
                  <a:srgbClr val="7030A0"/>
                </a:solidFill>
              </a:rPr>
              <a:t>Бюджет </a:t>
            </a:r>
            <a:r>
              <a:rPr lang="ru-RU" sz="4800" dirty="0" smtClean="0">
                <a:solidFill>
                  <a:srgbClr val="7030A0"/>
                </a:solidFill>
              </a:rPr>
              <a:t>для </a:t>
            </a:r>
            <a:r>
              <a:rPr lang="ru-RU" sz="4800" dirty="0">
                <a:solidFill>
                  <a:srgbClr val="7030A0"/>
                </a:solidFill>
              </a:rPr>
              <a:t>граждан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90495248"/>
              </p:ext>
            </p:extLst>
          </p:nvPr>
        </p:nvGraphicFramePr>
        <p:xfrm>
          <a:off x="336550" y="1414463"/>
          <a:ext cx="8470900" cy="5035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363" name="TextBox 2"/>
          <p:cNvSpPr txBox="1">
            <a:spLocks noChangeArrowheads="1"/>
          </p:cNvSpPr>
          <p:nvPr/>
        </p:nvSpPr>
        <p:spPr bwMode="auto">
          <a:xfrm>
            <a:off x="357188" y="214313"/>
            <a:ext cx="83581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altLang="ru-RU" sz="2400" dirty="0">
                <a:latin typeface="Franklin Gothic Book" pitchFamily="34" charset="0"/>
              </a:rPr>
              <a:t>Структура собственных доходов бюджета муниципального </a:t>
            </a:r>
            <a:r>
              <a:rPr lang="ru-RU" altLang="ru-RU" sz="2400" dirty="0" smtClean="0">
                <a:latin typeface="Franklin Gothic Book" pitchFamily="34" charset="0"/>
              </a:rPr>
              <a:t>образования «поселок имени К.Либкнехта», на 2024 год, всего – 16248,014 тыс.руб</a:t>
            </a:r>
            <a:r>
              <a:rPr lang="ru-RU" altLang="ru-RU" sz="2400" dirty="0">
                <a:latin typeface="Franklin Gothic Book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89805592"/>
              </p:ext>
            </p:extLst>
          </p:nvPr>
        </p:nvGraphicFramePr>
        <p:xfrm>
          <a:off x="336550" y="2060847"/>
          <a:ext cx="8470900" cy="43891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363" name="TextBox 2"/>
          <p:cNvSpPr txBox="1">
            <a:spLocks noChangeArrowheads="1"/>
          </p:cNvSpPr>
          <p:nvPr/>
        </p:nvSpPr>
        <p:spPr bwMode="auto">
          <a:xfrm>
            <a:off x="357188" y="214313"/>
            <a:ext cx="835818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altLang="ru-RU" sz="2400" dirty="0">
                <a:latin typeface="Franklin Gothic Book" pitchFamily="34" charset="0"/>
              </a:rPr>
              <a:t>Структура собственных доходов бюджета муниципального </a:t>
            </a:r>
            <a:r>
              <a:rPr lang="ru-RU" altLang="ru-RU" sz="2400" dirty="0" smtClean="0">
                <a:latin typeface="Franklin Gothic Book" pitchFamily="34" charset="0"/>
              </a:rPr>
              <a:t>образования</a:t>
            </a:r>
          </a:p>
          <a:p>
            <a:pPr algn="ctr" eaLnBrk="1" hangingPunct="1"/>
            <a:r>
              <a:rPr lang="ru-RU" altLang="ru-RU" sz="2400" dirty="0" smtClean="0">
                <a:latin typeface="Franklin Gothic Book" pitchFamily="34" charset="0"/>
              </a:rPr>
              <a:t> «поселок имени К.Либкнехта», на 2025 год,</a:t>
            </a:r>
          </a:p>
          <a:p>
            <a:pPr algn="ctr" eaLnBrk="1" hangingPunct="1"/>
            <a:r>
              <a:rPr lang="ru-RU" altLang="ru-RU" sz="2400" dirty="0" smtClean="0">
                <a:latin typeface="Franklin Gothic Book" pitchFamily="34" charset="0"/>
              </a:rPr>
              <a:t> всего – 16907,286тыс.руб</a:t>
            </a:r>
            <a:r>
              <a:rPr lang="ru-RU" altLang="ru-RU" sz="2400" dirty="0">
                <a:latin typeface="Franklin Gothic Book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98203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3394405"/>
              </p:ext>
            </p:extLst>
          </p:nvPr>
        </p:nvGraphicFramePr>
        <p:xfrm>
          <a:off x="336550" y="1988839"/>
          <a:ext cx="8470900" cy="44611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363" name="TextBox 2"/>
          <p:cNvSpPr txBox="1">
            <a:spLocks noChangeArrowheads="1"/>
          </p:cNvSpPr>
          <p:nvPr/>
        </p:nvSpPr>
        <p:spPr bwMode="auto">
          <a:xfrm>
            <a:off x="357188" y="214313"/>
            <a:ext cx="835818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altLang="ru-RU" sz="2400" dirty="0">
                <a:latin typeface="Franklin Gothic Book" pitchFamily="34" charset="0"/>
              </a:rPr>
              <a:t>Структура собственных доходов бюджета муниципального </a:t>
            </a:r>
            <a:r>
              <a:rPr lang="ru-RU" altLang="ru-RU" sz="2400" dirty="0" smtClean="0">
                <a:latin typeface="Franklin Gothic Book" pitchFamily="34" charset="0"/>
              </a:rPr>
              <a:t>образования</a:t>
            </a:r>
          </a:p>
          <a:p>
            <a:pPr algn="ctr" eaLnBrk="1" hangingPunct="1"/>
            <a:r>
              <a:rPr lang="ru-RU" altLang="ru-RU" sz="2400" dirty="0" smtClean="0">
                <a:latin typeface="Franklin Gothic Book" pitchFamily="34" charset="0"/>
              </a:rPr>
              <a:t> «поселок имени К.Либкнехта», на 2026 год,</a:t>
            </a:r>
          </a:p>
          <a:p>
            <a:pPr algn="ctr" eaLnBrk="1" hangingPunct="1"/>
            <a:r>
              <a:rPr lang="ru-RU" altLang="ru-RU" sz="2400" dirty="0" smtClean="0">
                <a:latin typeface="Franklin Gothic Book" pitchFamily="34" charset="0"/>
              </a:rPr>
              <a:t> всего – 17</a:t>
            </a:r>
            <a:r>
              <a:rPr lang="en-US" altLang="ru-RU" sz="2400" dirty="0" smtClean="0">
                <a:latin typeface="Franklin Gothic Book" pitchFamily="34" charset="0"/>
              </a:rPr>
              <a:t> </a:t>
            </a:r>
            <a:r>
              <a:rPr lang="ru-RU" altLang="ru-RU" sz="2400" dirty="0" smtClean="0">
                <a:latin typeface="Franklin Gothic Book" pitchFamily="34" charset="0"/>
              </a:rPr>
              <a:t>832,422 тыс.руб</a:t>
            </a:r>
            <a:r>
              <a:rPr lang="ru-RU" altLang="ru-RU" sz="2400" dirty="0">
                <a:latin typeface="Franklin Gothic Book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19859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Межбюджетные трансферты – основной вид безвозмездных перечислений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1600" i="1" dirty="0" smtClean="0"/>
              <a:t>Межбюджетные трансферты – денежные средства, перечисляемые из одного бюджета бюджетной системы РФ другому.</a:t>
            </a:r>
          </a:p>
          <a:p>
            <a:pPr algn="ctr"/>
            <a:endParaRPr lang="ru-RU" sz="1600" i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9978339"/>
              </p:ext>
            </p:extLst>
          </p:nvPr>
        </p:nvGraphicFramePr>
        <p:xfrm>
          <a:off x="304799" y="2204864"/>
          <a:ext cx="8515674" cy="3261360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2838558"/>
                <a:gridCol w="2838558"/>
                <a:gridCol w="2838558"/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/>
                        </a:rPr>
                        <a:t>Виды межбюджетных</a:t>
                      </a:r>
                      <a:r>
                        <a:rPr lang="ru-RU" baseline="0" dirty="0" smtClean="0">
                          <a:effectLst/>
                        </a:rPr>
                        <a:t> трансфертов</a:t>
                      </a:r>
                      <a:endParaRPr lang="ru-RU" dirty="0">
                        <a:effectLst/>
                      </a:endParaRPr>
                    </a:p>
                  </a:txBody>
                  <a:tcP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/>
                        </a:rPr>
                        <a:t>Определение</a:t>
                      </a:r>
                      <a:endParaRPr lang="ru-RU" dirty="0">
                        <a:effectLst/>
                      </a:endParaRPr>
                    </a:p>
                  </a:txBody>
                  <a:tcP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/>
                        </a:rPr>
                        <a:t> Аналогия в семейном бюджете</a:t>
                      </a:r>
                      <a:endParaRPr lang="ru-RU" dirty="0">
                        <a:effectLst/>
                      </a:endParaRPr>
                    </a:p>
                  </a:txBody>
                  <a:tcPr>
                    <a:solidFill>
                      <a:srgbClr val="FF6600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Дотации (от</a:t>
                      </a:r>
                      <a:r>
                        <a:rPr lang="ru-RU" sz="1400" baseline="0" dirty="0" smtClean="0"/>
                        <a:t> лат. «</a:t>
                      </a:r>
                      <a:r>
                        <a:rPr lang="en-US" sz="1400" baseline="0" dirty="0" err="1" smtClean="0"/>
                        <a:t>Dotatio</a:t>
                      </a:r>
                      <a:r>
                        <a:rPr lang="ru-RU" sz="1400" baseline="0" dirty="0" smtClean="0"/>
                        <a:t>»</a:t>
                      </a:r>
                      <a:r>
                        <a:rPr lang="en-US" sz="1400" baseline="0" dirty="0" smtClean="0"/>
                        <a:t> - </a:t>
                      </a:r>
                      <a:r>
                        <a:rPr lang="ru-RU" sz="1400" baseline="0" dirty="0" smtClean="0"/>
                        <a:t>дар, пожертвование</a:t>
                      </a:r>
                      <a:r>
                        <a:rPr lang="ru-RU" sz="1400" dirty="0" smtClean="0"/>
                        <a:t>)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Предоставляются без определения</a:t>
                      </a:r>
                      <a:r>
                        <a:rPr lang="ru-RU" sz="1400" baseline="0" dirty="0" smtClean="0"/>
                        <a:t> конкретной цели их использования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Вы даёте своему ребёнку «карманные деньги»</a:t>
                      </a:r>
                      <a:endParaRPr lang="ru-RU" sz="1400" dirty="0"/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Субвенции</a:t>
                      </a:r>
                      <a:r>
                        <a:rPr lang="ru-RU" sz="1400" baseline="0" dirty="0" smtClean="0"/>
                        <a:t> (</a:t>
                      </a:r>
                      <a:r>
                        <a:rPr lang="ru-RU" sz="1400" dirty="0" smtClean="0"/>
                        <a:t>от</a:t>
                      </a:r>
                      <a:r>
                        <a:rPr lang="ru-RU" sz="1400" baseline="0" dirty="0" smtClean="0"/>
                        <a:t> лат. «</a:t>
                      </a:r>
                      <a:r>
                        <a:rPr lang="en-US" sz="1400" baseline="0" dirty="0" err="1" smtClean="0"/>
                        <a:t>Subvenire</a:t>
                      </a:r>
                      <a:r>
                        <a:rPr lang="ru-RU" sz="1400" baseline="0" dirty="0" smtClean="0"/>
                        <a:t>»</a:t>
                      </a:r>
                      <a:r>
                        <a:rPr lang="en-US" sz="1400" baseline="0" dirty="0" smtClean="0"/>
                        <a:t> - </a:t>
                      </a:r>
                      <a:r>
                        <a:rPr lang="ru-RU" sz="1400" baseline="0" dirty="0" smtClean="0"/>
                        <a:t>приходить на помощь)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Предоставляются на финансирование «переданных» другим публично-правовым образованиям полномочий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Вы даёте своему ребёнку деньги и посылаете его в магазин купить продукты по списку</a:t>
                      </a:r>
                      <a:endParaRPr lang="ru-RU" sz="1400" dirty="0"/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Субсидии</a:t>
                      </a:r>
                      <a:r>
                        <a:rPr lang="ru-RU" sz="1400" baseline="0" dirty="0" smtClean="0"/>
                        <a:t> (</a:t>
                      </a:r>
                      <a:r>
                        <a:rPr lang="ru-RU" sz="1400" dirty="0" smtClean="0"/>
                        <a:t>от</a:t>
                      </a:r>
                      <a:r>
                        <a:rPr lang="ru-RU" sz="1400" baseline="0" dirty="0" smtClean="0"/>
                        <a:t> лат. «</a:t>
                      </a:r>
                      <a:r>
                        <a:rPr lang="en-US" sz="1400" baseline="0" dirty="0" err="1" smtClean="0"/>
                        <a:t>Subsidium</a:t>
                      </a:r>
                      <a:r>
                        <a:rPr lang="ru-RU" sz="1400" baseline="0" dirty="0" smtClean="0"/>
                        <a:t>»</a:t>
                      </a:r>
                      <a:r>
                        <a:rPr lang="en-US" sz="1400" baseline="0" dirty="0" smtClean="0"/>
                        <a:t> - </a:t>
                      </a:r>
                      <a:r>
                        <a:rPr lang="ru-RU" sz="1400" baseline="0" dirty="0" smtClean="0"/>
                        <a:t>поддержка)</a:t>
                      </a:r>
                      <a:endParaRPr lang="ru-RU" sz="1400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Предоставляются на условиях долевого </a:t>
                      </a:r>
                      <a:r>
                        <a:rPr lang="ru-RU" sz="1400" dirty="0" err="1" smtClean="0"/>
                        <a:t>софинансирования</a:t>
                      </a:r>
                      <a:r>
                        <a:rPr lang="ru-RU" sz="1400" baseline="0" dirty="0" smtClean="0"/>
                        <a:t> расходов других бюджетов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Вы добавляете</a:t>
                      </a:r>
                      <a:r>
                        <a:rPr lang="ru-RU" sz="1400" baseline="0" dirty="0" smtClean="0"/>
                        <a:t> денег для того, чтобы ваш ребёнок купил себе новый телефон, часть денег он накопил сам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7263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42291556"/>
              </p:ext>
            </p:extLst>
          </p:nvPr>
        </p:nvGraphicFramePr>
        <p:xfrm>
          <a:off x="693738" y="1463675"/>
          <a:ext cx="7470775" cy="50022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387" name="TextBox 2"/>
          <p:cNvSpPr txBox="1">
            <a:spLocks noChangeArrowheads="1"/>
          </p:cNvSpPr>
          <p:nvPr/>
        </p:nvSpPr>
        <p:spPr bwMode="auto">
          <a:xfrm>
            <a:off x="642938" y="285750"/>
            <a:ext cx="778668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altLang="ru-RU" sz="2000" dirty="0">
                <a:latin typeface="Franklin Gothic Book" pitchFamily="34" charset="0"/>
              </a:rPr>
              <a:t>Структура безвозмездных поступлений бюджета муниципального </a:t>
            </a:r>
            <a:r>
              <a:rPr lang="ru-RU" altLang="ru-RU" sz="2000" dirty="0" smtClean="0">
                <a:latin typeface="Franklin Gothic Book" pitchFamily="34" charset="0"/>
              </a:rPr>
              <a:t>образования «поселок имени К.Либкнехта» </a:t>
            </a:r>
          </a:p>
          <a:p>
            <a:pPr algn="ctr" eaLnBrk="1" hangingPunct="1"/>
            <a:r>
              <a:rPr lang="ru-RU" altLang="ru-RU" sz="2000" dirty="0" smtClean="0">
                <a:latin typeface="Franklin Gothic Book" pitchFamily="34" charset="0"/>
              </a:rPr>
              <a:t>на 20</a:t>
            </a:r>
            <a:r>
              <a:rPr lang="en-US" altLang="ru-RU" sz="2000" dirty="0" smtClean="0">
                <a:latin typeface="Franklin Gothic Book" pitchFamily="34" charset="0"/>
              </a:rPr>
              <a:t>2</a:t>
            </a:r>
            <a:r>
              <a:rPr lang="ru-RU" altLang="ru-RU" sz="2000" dirty="0" smtClean="0">
                <a:latin typeface="Franklin Gothic Book" pitchFamily="34" charset="0"/>
              </a:rPr>
              <a:t>4 год 7014,823 </a:t>
            </a:r>
            <a:r>
              <a:rPr lang="ru-RU" altLang="ru-RU" sz="2000" dirty="0">
                <a:latin typeface="Franklin Gothic Book" pitchFamily="34" charset="0"/>
              </a:rPr>
              <a:t>тыс.руб.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3288416"/>
              </p:ext>
            </p:extLst>
          </p:nvPr>
        </p:nvGraphicFramePr>
        <p:xfrm>
          <a:off x="693738" y="1700808"/>
          <a:ext cx="7694686" cy="4765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387" name="TextBox 2"/>
          <p:cNvSpPr txBox="1">
            <a:spLocks noChangeArrowheads="1"/>
          </p:cNvSpPr>
          <p:nvPr/>
        </p:nvSpPr>
        <p:spPr bwMode="auto">
          <a:xfrm>
            <a:off x="642938" y="285750"/>
            <a:ext cx="778668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altLang="ru-RU" sz="2000" dirty="0">
                <a:latin typeface="Franklin Gothic Book" pitchFamily="34" charset="0"/>
              </a:rPr>
              <a:t>Структура безвозмездных поступлений бюджета муниципального </a:t>
            </a:r>
            <a:r>
              <a:rPr lang="ru-RU" altLang="ru-RU" sz="2000" dirty="0" smtClean="0">
                <a:latin typeface="Franklin Gothic Book" pitchFamily="34" charset="0"/>
              </a:rPr>
              <a:t>образования «поселок имени К.Либкнехта»</a:t>
            </a:r>
          </a:p>
          <a:p>
            <a:pPr algn="ctr" eaLnBrk="1" hangingPunct="1"/>
            <a:r>
              <a:rPr lang="ru-RU" altLang="ru-RU" sz="2000" dirty="0" smtClean="0">
                <a:latin typeface="Franklin Gothic Book" pitchFamily="34" charset="0"/>
              </a:rPr>
              <a:t> на 2025 год    3950,375 </a:t>
            </a:r>
            <a:r>
              <a:rPr lang="ru-RU" altLang="ru-RU" sz="2000" dirty="0">
                <a:latin typeface="Franklin Gothic Book" pitchFamily="34" charset="0"/>
              </a:rPr>
              <a:t>тыс.руб.</a:t>
            </a:r>
          </a:p>
        </p:txBody>
      </p:sp>
    </p:spTree>
    <p:extLst>
      <p:ext uri="{BB962C8B-B14F-4D97-AF65-F5344CB8AC3E}">
        <p14:creationId xmlns:p14="http://schemas.microsoft.com/office/powerpoint/2010/main" val="2530733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5661611"/>
              </p:ext>
            </p:extLst>
          </p:nvPr>
        </p:nvGraphicFramePr>
        <p:xfrm>
          <a:off x="693738" y="1463675"/>
          <a:ext cx="7470775" cy="50022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387" name="TextBox 2"/>
          <p:cNvSpPr txBox="1">
            <a:spLocks noChangeArrowheads="1"/>
          </p:cNvSpPr>
          <p:nvPr/>
        </p:nvSpPr>
        <p:spPr bwMode="auto">
          <a:xfrm>
            <a:off x="642938" y="285750"/>
            <a:ext cx="778668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altLang="ru-RU" sz="2000" dirty="0">
                <a:latin typeface="Franklin Gothic Book" pitchFamily="34" charset="0"/>
              </a:rPr>
              <a:t>Структура безвозмездных поступлений бюджета муниципального </a:t>
            </a:r>
            <a:r>
              <a:rPr lang="ru-RU" altLang="ru-RU" sz="2000" dirty="0" smtClean="0">
                <a:latin typeface="Franklin Gothic Book" pitchFamily="34" charset="0"/>
              </a:rPr>
              <a:t>образования «поселок имени К.Либкнехта»</a:t>
            </a:r>
          </a:p>
          <a:p>
            <a:pPr algn="ctr" eaLnBrk="1" hangingPunct="1"/>
            <a:r>
              <a:rPr lang="ru-RU" altLang="ru-RU" sz="2000" dirty="0" smtClean="0">
                <a:latin typeface="Franklin Gothic Book" pitchFamily="34" charset="0"/>
              </a:rPr>
              <a:t> на 2026 год    3 752,839 </a:t>
            </a:r>
            <a:r>
              <a:rPr lang="ru-RU" altLang="ru-RU" sz="2000" dirty="0">
                <a:latin typeface="Franklin Gothic Book" pitchFamily="34" charset="0"/>
              </a:rPr>
              <a:t>тыс.руб.</a:t>
            </a:r>
          </a:p>
        </p:txBody>
      </p:sp>
    </p:spTree>
    <p:extLst>
      <p:ext uri="{BB962C8B-B14F-4D97-AF65-F5344CB8AC3E}">
        <p14:creationId xmlns:p14="http://schemas.microsoft.com/office/powerpoint/2010/main" val="8420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понятие и типы расходных обязательств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1400" i="1" dirty="0" smtClean="0"/>
              <a:t>Расходное обязательство – обязанность выплатить денежные средства из соответствующего бюджета</a:t>
            </a:r>
          </a:p>
          <a:p>
            <a:pPr algn="ctr"/>
            <a:endParaRPr lang="ru-RU" sz="1400" i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7638893"/>
              </p:ext>
            </p:extLst>
          </p:nvPr>
        </p:nvGraphicFramePr>
        <p:xfrm>
          <a:off x="304800" y="2492896"/>
          <a:ext cx="8515672" cy="2844800"/>
        </p:xfrm>
        <a:graphic>
          <a:graphicData uri="http://schemas.openxmlformats.org/drawingml/2006/table">
            <a:tbl>
              <a:tblPr firstRow="1" bandRow="1">
                <a:tableStyleId>{35758FB7-9AC5-4552-8A53-C91805E547FA}</a:tableStyleId>
              </a:tblPr>
              <a:tblGrid>
                <a:gridCol w="4257836"/>
                <a:gridCol w="425783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u="sng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Расходные обязательства</a:t>
                      </a:r>
                      <a:endParaRPr lang="ru-RU" u="sng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gradFill>
                      <a:gsLst>
                        <a:gs pos="0">
                          <a:srgbClr val="FF0000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u="sng" dirty="0" smtClean="0"/>
                        <a:t>Основания для возникновения и оплаты</a:t>
                      </a:r>
                      <a:endParaRPr lang="ru-RU" u="sng" dirty="0"/>
                    </a:p>
                  </a:txBody>
                  <a:tcPr>
                    <a:gradFill>
                      <a:gsLst>
                        <a:gs pos="0">
                          <a:srgbClr val="FF0000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Публичные</a:t>
                      </a:r>
                      <a:endParaRPr lang="ru-RU" sz="1400" dirty="0"/>
                    </a:p>
                  </a:txBody>
                  <a:tcPr>
                    <a:gradFill>
                      <a:gsLst>
                        <a:gs pos="0">
                          <a:srgbClr val="FF3300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Законы, определяющие объем и правила определения объема обязательств перед гражданами, организациями, органами власти, в том числе законы, устанавливающие права граждан на получение социальных выплат (пенсий, пособий, компенсаций)</a:t>
                      </a:r>
                      <a:endParaRPr lang="ru-RU" sz="1400" dirty="0"/>
                    </a:p>
                  </a:txBody>
                  <a:tcPr>
                    <a:gradFill>
                      <a:gsLst>
                        <a:gs pos="0">
                          <a:srgbClr val="FF3300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Гражданско-правовые</a:t>
                      </a:r>
                      <a:endParaRPr lang="ru-RU" sz="1400" dirty="0"/>
                    </a:p>
                  </a:txBody>
                  <a:tcPr>
                    <a:gradFill>
                      <a:gsLst>
                        <a:gs pos="0">
                          <a:srgbClr val="FF3300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Государственный (муниципальный) контракт, трудовое соглашение, соглашение о предоставлении субсидии органам власти на закупки</a:t>
                      </a:r>
                      <a:r>
                        <a:rPr lang="ru-RU" sz="1400" baseline="0" dirty="0" smtClean="0"/>
                        <a:t> и т.д.</a:t>
                      </a:r>
                      <a:endParaRPr lang="ru-RU" sz="1400" dirty="0"/>
                    </a:p>
                  </a:txBody>
                  <a:tcPr>
                    <a:gradFill>
                      <a:gsLst>
                        <a:gs pos="0">
                          <a:srgbClr val="FF3300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Межгосударственные</a:t>
                      </a:r>
                      <a:endParaRPr lang="ru-RU" sz="1400" dirty="0"/>
                    </a:p>
                  </a:txBody>
                  <a:tcPr>
                    <a:gradFill>
                      <a:gsLst>
                        <a:gs pos="0">
                          <a:srgbClr val="FF3300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Межгосударственный договор  (соглашение)</a:t>
                      </a:r>
                      <a:endParaRPr lang="ru-RU" sz="1400" dirty="0"/>
                    </a:p>
                  </a:txBody>
                  <a:tcPr>
                    <a:gradFill>
                      <a:gsLst>
                        <a:gs pos="0">
                          <a:srgbClr val="FF3300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0575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508000" y="2566988"/>
          <a:ext cx="3937000" cy="25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57200"/>
            <a:ext cx="8668072" cy="1099592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1800" i="1" dirty="0" smtClean="0">
                <a:solidFill>
                  <a:schemeClr val="tx1"/>
                </a:solidFill>
              </a:rPr>
              <a:t>Удельный вес расходов в разрезе функциональной структуры в общем объёме бюджета муниципального образования </a:t>
            </a:r>
            <a:br>
              <a:rPr lang="ru-RU" sz="1800" i="1" dirty="0" smtClean="0">
                <a:solidFill>
                  <a:schemeClr val="tx1"/>
                </a:solidFill>
              </a:rPr>
            </a:br>
            <a:r>
              <a:rPr lang="ru-RU" sz="1800" i="1" dirty="0" smtClean="0">
                <a:solidFill>
                  <a:schemeClr val="tx1"/>
                </a:solidFill>
              </a:rPr>
              <a:t>«поселок имени К.Либкнехта» на 2024</a:t>
            </a:r>
            <a:br>
              <a:rPr lang="ru-RU" sz="1800" i="1" dirty="0" smtClean="0">
                <a:solidFill>
                  <a:schemeClr val="tx1"/>
                </a:solidFill>
              </a:rPr>
            </a:br>
            <a:r>
              <a:rPr lang="ru-RU" sz="1800" i="1" dirty="0" smtClean="0">
                <a:solidFill>
                  <a:schemeClr val="tx1"/>
                </a:solidFill>
              </a:rPr>
              <a:t> год (23262,837тыс. руб.)</a:t>
            </a:r>
            <a:endParaRPr lang="ru-RU" sz="1800" i="1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5746340"/>
              </p:ext>
            </p:extLst>
          </p:nvPr>
        </p:nvGraphicFramePr>
        <p:xfrm>
          <a:off x="304800" y="1554163"/>
          <a:ext cx="8686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508000" y="2566988"/>
          <a:ext cx="3937000" cy="25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099592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1800" i="1" dirty="0" smtClean="0">
                <a:solidFill>
                  <a:schemeClr val="tx1"/>
                </a:solidFill>
              </a:rPr>
              <a:t>Удельный вес расходов в разрезе функциональной структуры в общем объёме бюджета муниципального образования </a:t>
            </a:r>
            <a:br>
              <a:rPr lang="ru-RU" sz="1800" i="1" dirty="0" smtClean="0">
                <a:solidFill>
                  <a:schemeClr val="tx1"/>
                </a:solidFill>
              </a:rPr>
            </a:br>
            <a:r>
              <a:rPr lang="ru-RU" sz="1800" i="1" dirty="0" smtClean="0">
                <a:solidFill>
                  <a:schemeClr val="tx1"/>
                </a:solidFill>
              </a:rPr>
              <a:t>«поселок имени К.Либкнехта» на 2025 </a:t>
            </a:r>
            <a:br>
              <a:rPr lang="ru-RU" sz="1800" i="1" dirty="0" smtClean="0">
                <a:solidFill>
                  <a:schemeClr val="tx1"/>
                </a:solidFill>
              </a:rPr>
            </a:br>
            <a:r>
              <a:rPr lang="ru-RU" sz="1800" i="1" dirty="0" smtClean="0">
                <a:solidFill>
                  <a:schemeClr val="tx1"/>
                </a:solidFill>
              </a:rPr>
              <a:t> год (20857,661 тыс. руб.)</a:t>
            </a:r>
            <a:endParaRPr lang="ru-RU" sz="1800" i="1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75906151"/>
              </p:ext>
            </p:extLst>
          </p:nvPr>
        </p:nvGraphicFramePr>
        <p:xfrm>
          <a:off x="304800" y="1554163"/>
          <a:ext cx="8686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418770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987675" y="428625"/>
            <a:ext cx="5616773" cy="3016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Уважаемые жители </a:t>
            </a:r>
            <a:r>
              <a:rPr lang="ru-RU" dirty="0" smtClean="0">
                <a:latin typeface="+mn-lt"/>
              </a:rPr>
              <a:t>поселка имени К.Либкнехта!</a:t>
            </a:r>
            <a:endParaRPr lang="ru-RU" dirty="0">
              <a:latin typeface="+mn-lt"/>
            </a:endParaRPr>
          </a:p>
          <a:p>
            <a:pPr indent="45000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 smtClean="0">
                <a:latin typeface="+mn-lt"/>
              </a:rPr>
              <a:t>Бюджет </a:t>
            </a:r>
            <a:r>
              <a:rPr lang="ru-RU" sz="1400" dirty="0">
                <a:latin typeface="+mn-lt"/>
              </a:rPr>
              <a:t>муниципального </a:t>
            </a:r>
            <a:r>
              <a:rPr lang="ru-RU" sz="1400" dirty="0" smtClean="0">
                <a:latin typeface="+mn-lt"/>
              </a:rPr>
              <a:t>образования «поселок имени К.Либкнехта» </a:t>
            </a:r>
            <a:r>
              <a:rPr lang="ru-RU" sz="1400" dirty="0">
                <a:latin typeface="+mn-lt"/>
              </a:rPr>
              <a:t>на </a:t>
            </a:r>
            <a:r>
              <a:rPr lang="ru-RU" sz="1400" dirty="0" smtClean="0">
                <a:latin typeface="+mn-lt"/>
              </a:rPr>
              <a:t>2024 год и плановый период 2025 и 2026 годов </a:t>
            </a:r>
            <a:r>
              <a:rPr lang="ru-RU" sz="1400" dirty="0">
                <a:latin typeface="+mn-lt"/>
              </a:rPr>
              <a:t>сформирован сбалансированным по доходам и расходам (доходы=расходам). Приоритетными направлениями расходования бюджетных средств определены:</a:t>
            </a:r>
          </a:p>
          <a:p>
            <a:pPr indent="45000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+mn-lt"/>
              </a:rPr>
              <a:t>-выплата заработной платы с начислениями работникам бюджетной сферы;</a:t>
            </a:r>
          </a:p>
          <a:p>
            <a:pPr indent="45000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+mn-lt"/>
              </a:rPr>
              <a:t>-оплата потребленных топливно-энергетических ресурсов;</a:t>
            </a:r>
          </a:p>
          <a:p>
            <a:pPr indent="45000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+mn-lt"/>
              </a:rPr>
              <a:t>-уплата налогов;</a:t>
            </a:r>
          </a:p>
          <a:p>
            <a:pPr indent="45000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 smtClean="0">
              <a:latin typeface="+mn-lt"/>
            </a:endParaRPr>
          </a:p>
          <a:p>
            <a:pPr indent="45000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latin typeface="+mn-lt"/>
            </a:endParaRPr>
          </a:p>
          <a:p>
            <a:pPr indent="45000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11268" name="TextBox 5"/>
          <p:cNvSpPr txBox="1">
            <a:spLocks noChangeArrowheads="1"/>
          </p:cNvSpPr>
          <p:nvPr/>
        </p:nvSpPr>
        <p:spPr bwMode="auto">
          <a:xfrm>
            <a:off x="34925" y="3716338"/>
            <a:ext cx="9109075" cy="2954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49263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/>
            <a:endParaRPr lang="ru-RU" altLang="ru-RU" sz="1400" dirty="0" smtClean="0">
              <a:latin typeface="Franklin Gothic Book" pitchFamily="34" charset="0"/>
            </a:endParaRPr>
          </a:p>
          <a:p>
            <a:pPr algn="just" eaLnBrk="1" hangingPunct="1"/>
            <a:endParaRPr lang="ru-RU" altLang="ru-RU" sz="1400" dirty="0">
              <a:latin typeface="Franklin Gothic Book" pitchFamily="34" charset="0"/>
            </a:endParaRPr>
          </a:p>
          <a:p>
            <a:pPr algn="just" eaLnBrk="1" hangingPunct="1"/>
            <a:r>
              <a:rPr lang="ru-RU" altLang="ru-RU" sz="1400" dirty="0" smtClean="0">
                <a:latin typeface="Franklin Gothic Book" pitchFamily="34" charset="0"/>
              </a:rPr>
              <a:t>Главный </a:t>
            </a:r>
            <a:r>
              <a:rPr lang="ru-RU" altLang="ru-RU" sz="1400" dirty="0">
                <a:latin typeface="Franklin Gothic Book" pitchFamily="34" charset="0"/>
              </a:rPr>
              <a:t>финансовый документ утверждается </a:t>
            </a:r>
            <a:r>
              <a:rPr lang="ru-RU" altLang="ru-RU" sz="1400" dirty="0" smtClean="0">
                <a:latin typeface="Franklin Gothic Book" pitchFamily="34" charset="0"/>
              </a:rPr>
              <a:t>Решением Собрания депутатов поселка имени К.Либкнехта Курчатовского </a:t>
            </a:r>
            <a:r>
              <a:rPr lang="ru-RU" altLang="ru-RU" sz="1400" dirty="0">
                <a:latin typeface="Franklin Gothic Book" pitchFamily="34" charset="0"/>
              </a:rPr>
              <a:t>района Курской области, обсуждается на публичных слушаниях. При этом для нас важно ещё раз, в доступной форме, донести до жителей </a:t>
            </a:r>
            <a:r>
              <a:rPr lang="ru-RU" altLang="ru-RU" sz="1400" dirty="0" smtClean="0">
                <a:latin typeface="Franklin Gothic Book" pitchFamily="34" charset="0"/>
              </a:rPr>
              <a:t>поселка </a:t>
            </a:r>
            <a:r>
              <a:rPr lang="ru-RU" altLang="ru-RU" sz="1400" dirty="0">
                <a:latin typeface="Franklin Gothic Book" pitchFamily="34" charset="0"/>
              </a:rPr>
              <a:t>информацию о распределении бюджетных средств по приоритетным направлениям. Именно этому и способствует «Бюджет для граждан». Информация доходчиво раскрывает основные понятия о бюджетном процессе в муниципальном </a:t>
            </a:r>
            <a:r>
              <a:rPr lang="ru-RU" altLang="ru-RU" sz="1400" dirty="0" smtClean="0">
                <a:latin typeface="Franklin Gothic Book" pitchFamily="34" charset="0"/>
              </a:rPr>
              <a:t>образовании «поселок имени К.Либкнехта» Курчатовского района Курской </a:t>
            </a:r>
            <a:r>
              <a:rPr lang="ru-RU" altLang="ru-RU" sz="1400" dirty="0">
                <a:latin typeface="Franklin Gothic Book" pitchFamily="34" charset="0"/>
              </a:rPr>
              <a:t>области и позволит каждому жителю изучить основные направления бюджетной политики </a:t>
            </a:r>
            <a:r>
              <a:rPr lang="ru-RU" altLang="ru-RU" sz="1400" dirty="0" smtClean="0">
                <a:latin typeface="Franklin Gothic Book" pitchFamily="34" charset="0"/>
              </a:rPr>
              <a:t>поселка.</a:t>
            </a:r>
            <a:endParaRPr lang="ru-RU" altLang="ru-RU" sz="1400" dirty="0">
              <a:latin typeface="Franklin Gothic Book" pitchFamily="34" charset="0"/>
            </a:endParaRPr>
          </a:p>
          <a:p>
            <a:pPr algn="just" eaLnBrk="1" hangingPunct="1"/>
            <a:endParaRPr lang="ru-RU" altLang="ru-RU" sz="1400" dirty="0">
              <a:latin typeface="Franklin Gothic Book" pitchFamily="34" charset="0"/>
            </a:endParaRPr>
          </a:p>
          <a:p>
            <a:pPr algn="just" eaLnBrk="1" hangingPunct="1"/>
            <a:r>
              <a:rPr lang="ru-RU" altLang="ru-RU" sz="1400" dirty="0">
                <a:latin typeface="Franklin Gothic Book" pitchFamily="34" charset="0"/>
              </a:rPr>
              <a:t>Мы открыты для Ваших замечаний и конструктивных предложений.</a:t>
            </a:r>
          </a:p>
          <a:p>
            <a:pPr algn="just" eaLnBrk="1" hangingPunct="1"/>
            <a:endParaRPr lang="ru-RU" altLang="ru-RU" sz="1400" dirty="0">
              <a:latin typeface="Franklin Gothic Book" pitchFamily="34" charset="0"/>
            </a:endParaRPr>
          </a:p>
          <a:p>
            <a:pPr algn="just" eaLnBrk="1" hangingPunct="1"/>
            <a:r>
              <a:rPr lang="ru-RU" altLang="ru-RU" dirty="0">
                <a:latin typeface="Franklin Gothic Book" pitchFamily="34" charset="0"/>
              </a:rPr>
              <a:t>Глава </a:t>
            </a:r>
            <a:r>
              <a:rPr lang="ru-RU" altLang="ru-RU" dirty="0" smtClean="0">
                <a:latin typeface="Franklin Gothic Book" pitchFamily="34" charset="0"/>
              </a:rPr>
              <a:t>поселка им.К.Либкнехта                                               А.М. Туточкин</a:t>
            </a:r>
            <a:endParaRPr lang="ru-RU" altLang="ru-RU" dirty="0">
              <a:latin typeface="Franklin Gothic Book" pitchFamily="34" charset="0"/>
            </a:endParaRPr>
          </a:p>
        </p:txBody>
      </p:sp>
      <p:pic>
        <p:nvPicPr>
          <p:cNvPr id="1026" name="Picture 2" descr="C:\Documents and Settings\Inna\Рабочий стол\картинки\byudzhet-752x4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987824" cy="31409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508000" y="2566988"/>
          <a:ext cx="3937000" cy="25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099592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1800" i="1" dirty="0" smtClean="0">
                <a:solidFill>
                  <a:schemeClr val="tx1"/>
                </a:solidFill>
              </a:rPr>
              <a:t>Удельный вес расходов в разрезе функциональной структуры в общем объёме бюджета муниципального образования </a:t>
            </a:r>
            <a:br>
              <a:rPr lang="ru-RU" sz="1800" i="1" dirty="0" smtClean="0">
                <a:solidFill>
                  <a:schemeClr val="tx1"/>
                </a:solidFill>
              </a:rPr>
            </a:br>
            <a:r>
              <a:rPr lang="ru-RU" sz="1800" i="1" dirty="0" smtClean="0">
                <a:solidFill>
                  <a:schemeClr val="tx1"/>
                </a:solidFill>
              </a:rPr>
              <a:t>«поселок имени К.Либкнехта» на 2026 </a:t>
            </a:r>
            <a:br>
              <a:rPr lang="ru-RU" sz="1800" i="1" dirty="0" smtClean="0">
                <a:solidFill>
                  <a:schemeClr val="tx1"/>
                </a:solidFill>
              </a:rPr>
            </a:br>
            <a:r>
              <a:rPr lang="ru-RU" sz="1800" i="1" dirty="0" smtClean="0">
                <a:solidFill>
                  <a:schemeClr val="tx1"/>
                </a:solidFill>
              </a:rPr>
              <a:t> год (21 585,261 тыс. руб.)</a:t>
            </a:r>
            <a:endParaRPr lang="ru-RU" sz="1800" i="1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0849397"/>
              </p:ext>
            </p:extLst>
          </p:nvPr>
        </p:nvGraphicFramePr>
        <p:xfrm>
          <a:off x="304800" y="1772815"/>
          <a:ext cx="8443664" cy="43073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533568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Что такое муниципальные программы?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02730" y="1196751"/>
            <a:ext cx="8589750" cy="4883373"/>
          </a:xfrm>
        </p:spPr>
        <p:txBody>
          <a:bodyPr/>
          <a:lstStyle/>
          <a:p>
            <a:pPr algn="just"/>
            <a:r>
              <a:rPr lang="ru-RU" sz="1400" i="1" dirty="0" smtClean="0"/>
              <a:t>Муниципальная программа (далее программа) – увязанный по задачам, ресурсам и срокам выполнения комплекс социально-экономических, организационно-хозяйственных, научно-исследовательских и других мероприятий, обеспечивающих эффективное решение системных проблем экономического, социального, экологического и культурного развития муниципального образования, полностью или частично финансируемых из бюджета муниципального образования, разработанных на срок более одного года.</a:t>
            </a:r>
          </a:p>
          <a:p>
            <a:pPr algn="just"/>
            <a:endParaRPr lang="ru-RU" sz="1400" i="1" dirty="0"/>
          </a:p>
          <a:p>
            <a:pPr algn="just"/>
            <a:endParaRPr lang="ru-RU" sz="1400" i="1" dirty="0"/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574672064"/>
              </p:ext>
            </p:extLst>
          </p:nvPr>
        </p:nvGraphicFramePr>
        <p:xfrm>
          <a:off x="395536" y="2636911"/>
          <a:ext cx="8352928" cy="34432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8848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32656"/>
            <a:ext cx="8686800" cy="96274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Распределение бюджетных ассигнований по муниципальным программам </a:t>
            </a:r>
            <a:r>
              <a:rPr lang="ru-RU" sz="2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муниципального образования «поселок имени К.Либкнехта» Курчатовского </a:t>
            </a:r>
            <a:r>
              <a:rPr lang="ru-RU" sz="20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района Курской области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86778633"/>
              </p:ext>
            </p:extLst>
          </p:nvPr>
        </p:nvGraphicFramePr>
        <p:xfrm>
          <a:off x="323528" y="1412776"/>
          <a:ext cx="8568952" cy="4960181"/>
        </p:xfrm>
        <a:graphic>
          <a:graphicData uri="http://schemas.openxmlformats.org/drawingml/2006/table">
            <a:tbl>
              <a:tblPr firstRow="1" firstCol="1" bandRow="1">
                <a:tableStyleId>{91EBBBCC-DAD2-459C-BE2E-F6DE35CF9A28}</a:tableStyleId>
              </a:tblPr>
              <a:tblGrid>
                <a:gridCol w="6114260"/>
                <a:gridCol w="798508"/>
                <a:gridCol w="864096"/>
                <a:gridCol w="792088"/>
              </a:tblGrid>
              <a:tr h="2179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Наименование 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</a:rPr>
                        <a:t>2024од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</a:rPr>
                        <a:t>2025год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</a:rPr>
                        <a:t>2026 </a:t>
                      </a:r>
                      <a:r>
                        <a:rPr lang="ru-RU" sz="800" dirty="0">
                          <a:effectLst/>
                        </a:rPr>
                        <a:t>год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</a:tr>
              <a:tr h="1265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2060"/>
                          </a:solidFill>
                          <a:effectLst/>
                        </a:rPr>
                        <a:t>2</a:t>
                      </a:r>
                      <a:endParaRPr lang="ru-RU" sz="9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2060"/>
                          </a:solidFill>
                          <a:effectLst/>
                        </a:rPr>
                        <a:t>3</a:t>
                      </a:r>
                      <a:endParaRPr lang="ru-RU" sz="9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2060"/>
                          </a:solidFill>
                          <a:effectLst/>
                        </a:rPr>
                        <a:t>4</a:t>
                      </a:r>
                      <a:endParaRPr lang="ru-RU" sz="9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</a:tr>
              <a:tr h="2996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</a:rPr>
                        <a:t>Всего расходов </a:t>
                      </a:r>
                      <a:r>
                        <a:rPr lang="ru-RU" sz="1200" dirty="0" smtClean="0">
                          <a:solidFill>
                            <a:srgbClr val="002060"/>
                          </a:solidFill>
                          <a:effectLst/>
                        </a:rPr>
                        <a:t>: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14629076,00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11822097,00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12514582,00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</a:tr>
              <a:tr h="373636">
                <a:tc>
                  <a:txBody>
                    <a:bodyPr/>
                    <a:lstStyle/>
                    <a:p>
                      <a:pPr indent="-1206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spc="30" dirty="0">
                          <a:solidFill>
                            <a:srgbClr val="002060"/>
                          </a:solidFill>
                          <a:effectLst/>
                        </a:rPr>
                        <a:t>Муниципальная </a:t>
                      </a:r>
                      <a:r>
                        <a:rPr lang="ru-RU" sz="900" spc="30" dirty="0" smtClean="0">
                          <a:solidFill>
                            <a:srgbClr val="002060"/>
                          </a:solidFill>
                          <a:effectLst/>
                        </a:rPr>
                        <a:t>программа поселка имен  К.Либкнехта </a:t>
                      </a:r>
                      <a:r>
                        <a:rPr lang="ru-RU" sz="900" spc="30" dirty="0">
                          <a:solidFill>
                            <a:srgbClr val="002060"/>
                          </a:solidFill>
                          <a:effectLst/>
                        </a:rPr>
                        <a:t>Курчатовского района Курской области «Развитие культуры»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2277715,00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2277715,00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2277715,00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</a:tr>
              <a:tr h="3600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spc="30" dirty="0" smtClean="0">
                          <a:solidFill>
                            <a:srgbClr val="002060"/>
                          </a:solidFill>
                          <a:effectLst/>
                        </a:rPr>
                        <a:t>Муниципальная программа поселка имен  К.Либкнехта Курчатовского района «Управление муниципальным имуществом»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600819,00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539277,00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464780,00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</a:tr>
              <a:tr h="504056">
                <a:tc>
                  <a:txBody>
                    <a:bodyPr/>
                    <a:lstStyle/>
                    <a:p>
                      <a:pPr indent="-1206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spc="30" dirty="0" smtClean="0">
                          <a:solidFill>
                            <a:srgbClr val="002060"/>
                          </a:solidFill>
                          <a:effectLst/>
                        </a:rPr>
                        <a:t>Муниципальная программа поселка имен  К.Либкнехта Курчатовского района «Обеспечение доступным и комфортным жильем и коммунальными услугами</a:t>
                      </a:r>
                      <a:r>
                        <a:rPr lang="ru-RU" sz="900" spc="30" baseline="0" dirty="0" smtClean="0">
                          <a:solidFill>
                            <a:srgbClr val="002060"/>
                          </a:solidFill>
                          <a:effectLst/>
                        </a:rPr>
                        <a:t> граждан в муниципальном образовании «поселок имени К.Либкнехта»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2326970,04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2080476,58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2341037,00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</a:tr>
              <a:tr h="504056">
                <a:tc>
                  <a:txBody>
                    <a:bodyPr/>
                    <a:lstStyle/>
                    <a:p>
                      <a:pPr indent="-12065" algn="just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900" spc="30" dirty="0" smtClean="0">
                          <a:solidFill>
                            <a:srgbClr val="002060"/>
                          </a:solidFill>
                          <a:effectLst/>
                        </a:rPr>
                        <a:t>Муниципальная программа поселка имен  К.Либкнехта Курчатовского района «Повышение эффективности работы с молодежью,</a:t>
                      </a:r>
                      <a:r>
                        <a:rPr lang="ru-RU" sz="900" spc="30" baseline="0" dirty="0" smtClean="0">
                          <a:solidFill>
                            <a:srgbClr val="002060"/>
                          </a:solidFill>
                          <a:effectLst/>
                        </a:rPr>
                        <a:t> организация отдыха и оздоровления детей, молодежи, развитие физической культуры и спорта»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300000,00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300000,00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300000,00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</a:tr>
              <a:tr h="360040">
                <a:tc>
                  <a:txBody>
                    <a:bodyPr/>
                    <a:lstStyle/>
                    <a:p>
                      <a:pPr indent="-12065" algn="just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900" spc="30" dirty="0" smtClean="0">
                          <a:solidFill>
                            <a:srgbClr val="002060"/>
                          </a:solidFill>
                          <a:effectLst/>
                        </a:rPr>
                        <a:t>Муниципальная программа поселка имен  К.Либкнехта Курчатовского района «Развитие муниципальной службы»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4298200,00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4298200,00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4298200,00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</a:tr>
              <a:tr h="648072">
                <a:tc>
                  <a:txBody>
                    <a:bodyPr/>
                    <a:lstStyle/>
                    <a:p>
                      <a:pPr indent="-12065" algn="just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900" spc="30" dirty="0" smtClean="0">
                          <a:solidFill>
                            <a:srgbClr val="002060"/>
                          </a:solidFill>
                          <a:effectLst/>
                        </a:rPr>
                        <a:t>Муниципальная программа поселка имен  К.Либкнехта Курчатовского района «Развитие транспортной системы,</a:t>
                      </a:r>
                      <a:r>
                        <a:rPr lang="ru-RU" sz="900" spc="30" baseline="0" dirty="0" smtClean="0">
                          <a:solidFill>
                            <a:srgbClr val="002060"/>
                          </a:solidFill>
                          <a:effectLst/>
                        </a:rPr>
                        <a:t> обеспечение перевозки пассажиров в муниципальном образовании «поселок имени К.Либкнехта» Курчатовского района Курской области и безопасности дорожного движения»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1668336,96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1489718,42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1449200,00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</a:tr>
              <a:tr h="504056">
                <a:tc>
                  <a:txBody>
                    <a:bodyPr/>
                    <a:lstStyle/>
                    <a:p>
                      <a:pPr indent="-1206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spc="30" dirty="0" smtClean="0">
                          <a:solidFill>
                            <a:srgbClr val="002060"/>
                          </a:solidFill>
                          <a:effectLst/>
                        </a:rPr>
                        <a:t>Муниципальная программа поселка имен  К.Либкнехта Курчатовского района «Защита населения и территорий</a:t>
                      </a:r>
                      <a:r>
                        <a:rPr lang="ru-RU" sz="900" spc="30" baseline="0" dirty="0" smtClean="0">
                          <a:solidFill>
                            <a:srgbClr val="002060"/>
                          </a:solidFill>
                          <a:effectLst/>
                        </a:rPr>
                        <a:t> от чрезвычайных ситуаций, обеспечение пожарной безопасности и  безопасности людей на водных объектах»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240000,00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240000,00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240000,00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</a:tr>
              <a:tr h="21720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spc="30" dirty="0" smtClean="0">
                          <a:solidFill>
                            <a:srgbClr val="002060"/>
                          </a:solidFill>
                          <a:effectLst/>
                        </a:rPr>
                        <a:t>Муниципальная программа поселка имен  К.Либкнехта Курчатовского района «Развитие экономики»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</a:rPr>
                        <a:t>20 000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pPr indent="-177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</a:rPr>
                        <a:t>20 000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pPr indent="-177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</a:rPr>
                        <a:t>20 000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</a:tr>
              <a:tr h="508624">
                <a:tc>
                  <a:txBody>
                    <a:bodyPr/>
                    <a:lstStyle/>
                    <a:p>
                      <a:pPr indent="-12065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900" spc="30" dirty="0" smtClean="0">
                          <a:solidFill>
                            <a:srgbClr val="002060"/>
                          </a:solidFill>
                          <a:effectLst/>
                        </a:rPr>
                        <a:t>Муниципальная программа поселка имен  К.Либкнехта Курчатовского района «Формирование современной городской среды</a:t>
                      </a:r>
                      <a:r>
                        <a:rPr lang="ru-RU" sz="900" spc="30" baseline="0" dirty="0" smtClean="0">
                          <a:solidFill>
                            <a:srgbClr val="002060"/>
                          </a:solidFill>
                          <a:effectLst/>
                        </a:rPr>
                        <a:t> в поселке имени К.Либкнехта Курчатовского района Курской области на 2018-2024 год»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pPr indent="-177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2462761,00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pPr indent="-177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pPr indent="-177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</a:tr>
              <a:tr h="332328">
                <a:tc>
                  <a:txBody>
                    <a:bodyPr/>
                    <a:lstStyle/>
                    <a:p>
                      <a:pPr indent="-1206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spc="30" dirty="0" smtClean="0">
                          <a:solidFill>
                            <a:srgbClr val="002060"/>
                          </a:solidFill>
                          <a:effectLst/>
                        </a:rPr>
                        <a:t>Муниципальная программа поселка имен  К.Либкнехта Курчатовского района  «Развитие информационного общества»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pPr indent="-177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67000,00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pPr indent="-177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67000,00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pPr indent="-177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67000,00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4891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84124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Спортивная жизнь</a:t>
            </a:r>
            <a:endParaRPr lang="ru-RU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30" name="Picture 6" descr="C:\Documents and Settings\Inna\Рабочий стол\картинки\4FQEjCtzJx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836712"/>
            <a:ext cx="5004048" cy="3312368"/>
          </a:xfrm>
          <a:prstGeom prst="rect">
            <a:avLst/>
          </a:prstGeom>
          <a:noFill/>
        </p:spPr>
      </p:pic>
      <p:pic>
        <p:nvPicPr>
          <p:cNvPr id="1028" name="Picture 4" descr="C:\Documents and Settings\Inna\Рабочий стол\картинки\5nZq1bGKDk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68010" y="3501008"/>
            <a:ext cx="4475990" cy="3356992"/>
          </a:xfrm>
          <a:prstGeom prst="rect">
            <a:avLst/>
          </a:prstGeom>
          <a:noFill/>
        </p:spPr>
      </p:pic>
      <p:pic>
        <p:nvPicPr>
          <p:cNvPr id="1026" name="Picture 2" descr="C:\Documents and Settings\Inna\Рабочий стол\картинки\3HMC0bSAIA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836712"/>
            <a:ext cx="4932040" cy="2952328"/>
          </a:xfrm>
          <a:prstGeom prst="rect">
            <a:avLst/>
          </a:prstGeom>
          <a:noFill/>
        </p:spPr>
      </p:pic>
      <p:pic>
        <p:nvPicPr>
          <p:cNvPr id="1029" name="Picture 5" descr="C:\Documents and Settings\Inna\Рабочий стол\картинки\Инне\DSC0576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501008"/>
            <a:ext cx="4932040" cy="33569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7947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86800" cy="1080120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на развитие физической культуры и спорта на 2024-2026 годы</a:t>
            </a:r>
            <a:endParaRPr lang="ru-RU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sz="1000" dirty="0" smtClean="0"/>
          </a:p>
          <a:p>
            <a:r>
              <a:rPr lang="ru-RU" sz="3200" dirty="0" smtClean="0">
                <a:solidFill>
                  <a:srgbClr val="008000"/>
                </a:solidFill>
              </a:rPr>
              <a:t>Всего расходов:</a:t>
            </a:r>
          </a:p>
          <a:p>
            <a:endParaRPr lang="ru-RU" dirty="0" smtClean="0">
              <a:solidFill>
                <a:srgbClr val="008000"/>
              </a:solidFill>
            </a:endParaRPr>
          </a:p>
          <a:p>
            <a:r>
              <a:rPr lang="ru-RU" sz="2400" dirty="0" smtClean="0">
                <a:solidFill>
                  <a:srgbClr val="008000"/>
                </a:solidFill>
              </a:rPr>
              <a:t>на 2024 год – 300000 руб.</a:t>
            </a:r>
          </a:p>
          <a:p>
            <a:endParaRPr lang="ru-RU" sz="2400" dirty="0" smtClean="0">
              <a:solidFill>
                <a:srgbClr val="008000"/>
              </a:solidFill>
            </a:endParaRPr>
          </a:p>
          <a:p>
            <a:r>
              <a:rPr lang="ru-RU" sz="2400" dirty="0" smtClean="0">
                <a:solidFill>
                  <a:srgbClr val="008000"/>
                </a:solidFill>
              </a:rPr>
              <a:t>на 2025 год – 300000 руб.</a:t>
            </a:r>
          </a:p>
          <a:p>
            <a:endParaRPr lang="ru-RU" sz="2400" dirty="0" smtClean="0">
              <a:solidFill>
                <a:srgbClr val="008000"/>
              </a:solidFill>
            </a:endParaRPr>
          </a:p>
          <a:p>
            <a:r>
              <a:rPr lang="ru-RU" sz="2400" dirty="0" smtClean="0">
                <a:solidFill>
                  <a:srgbClr val="008000"/>
                </a:solidFill>
              </a:rPr>
              <a:t>на 2026 год – 300000 руб.</a:t>
            </a:r>
            <a:endParaRPr lang="ru-RU" sz="2400" dirty="0">
              <a:solidFill>
                <a:srgbClr val="008000"/>
              </a:solidFill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/>
            <a:endParaRPr lang="ru-RU" sz="1000" dirty="0" smtClean="0"/>
          </a:p>
          <a:p>
            <a:pPr algn="ctr"/>
            <a:r>
              <a:rPr lang="ru-RU" i="1" dirty="0" smtClean="0">
                <a:solidFill>
                  <a:srgbClr val="FF0000"/>
                </a:solidFill>
              </a:rPr>
              <a:t>Основное мероприятие «Обеспечение участия в областных соревнованиях и развития спортивного резерва»</a:t>
            </a:r>
            <a:endParaRPr lang="ru-RU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47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5152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51520" y="-420624"/>
            <a:ext cx="8686800" cy="84124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Культурная жизнь</a:t>
            </a:r>
            <a:endParaRPr lang="ru-RU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69166" y="3645024"/>
            <a:ext cx="2409732" cy="3212976"/>
          </a:xfrm>
          <a:prstGeom prst="rect">
            <a:avLst/>
          </a:prstGeom>
          <a:noFill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03981" y="3501008"/>
            <a:ext cx="4475989" cy="3356992"/>
          </a:xfrm>
          <a:prstGeom prst="rect">
            <a:avLst/>
          </a:prstGeom>
          <a:noFill/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5868" y="403862"/>
            <a:ext cx="4320480" cy="3240360"/>
          </a:xfrm>
          <a:prstGeom prst="rect">
            <a:avLst/>
          </a:prstGeom>
          <a:noFill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83968" y="540409"/>
            <a:ext cx="4860032" cy="29672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7947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6699"/>
          </a:solidFill>
          <a:ln>
            <a:solidFill>
              <a:schemeClr val="tx1"/>
            </a:solidFill>
            <a:prstDash val="sysDot"/>
          </a:ln>
        </p:spPr>
        <p:txBody>
          <a:bodyPr/>
          <a:lstStyle/>
          <a:p>
            <a:r>
              <a:rPr lang="ru-RU" dirty="0" smtClean="0"/>
              <a:t>Расходы на культуру на 2024-2026  </a:t>
            </a:r>
            <a:r>
              <a:rPr lang="ru-RU" sz="2800" dirty="0" smtClean="0"/>
              <a:t>г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752" y="1628800"/>
            <a:ext cx="4774304" cy="4655090"/>
          </a:xfrm>
        </p:spPr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Всего расходов: </a:t>
            </a:r>
          </a:p>
          <a:p>
            <a:endParaRPr lang="ru-RU" dirty="0" smtClean="0">
              <a:solidFill>
                <a:srgbClr val="7030A0"/>
              </a:solidFill>
            </a:endParaRPr>
          </a:p>
          <a:p>
            <a:r>
              <a:rPr lang="ru-RU" dirty="0" smtClean="0">
                <a:solidFill>
                  <a:srgbClr val="7030A0"/>
                </a:solidFill>
              </a:rPr>
              <a:t>в 2024 – 2277715,00 руб.</a:t>
            </a:r>
          </a:p>
          <a:p>
            <a:endParaRPr lang="ru-RU" dirty="0" smtClean="0">
              <a:solidFill>
                <a:srgbClr val="7030A0"/>
              </a:solidFill>
            </a:endParaRPr>
          </a:p>
          <a:p>
            <a:r>
              <a:rPr lang="ru-RU" dirty="0" smtClean="0">
                <a:solidFill>
                  <a:srgbClr val="7030A0"/>
                </a:solidFill>
              </a:rPr>
              <a:t>в 2025 – 2277715,00 руб.</a:t>
            </a:r>
          </a:p>
          <a:p>
            <a:endParaRPr lang="ru-RU" dirty="0" smtClean="0">
              <a:solidFill>
                <a:srgbClr val="7030A0"/>
              </a:solidFill>
            </a:endParaRPr>
          </a:p>
          <a:p>
            <a:r>
              <a:rPr lang="ru-RU" dirty="0" smtClean="0">
                <a:solidFill>
                  <a:srgbClr val="7030A0"/>
                </a:solidFill>
              </a:rPr>
              <a:t>в 2026 – 2277715,00 руб.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32040" y="1844824"/>
            <a:ext cx="4059560" cy="4479776"/>
          </a:xfrm>
        </p:spPr>
        <p:txBody>
          <a:bodyPr/>
          <a:lstStyle/>
          <a:p>
            <a:pPr algn="ctr">
              <a:buNone/>
            </a:pPr>
            <a:endParaRPr lang="ru-RU" sz="2000" dirty="0" smtClean="0"/>
          </a:p>
          <a:p>
            <a:pPr algn="ctr">
              <a:buNone/>
            </a:pPr>
            <a:r>
              <a:rPr lang="ru-RU" dirty="0" smtClean="0">
                <a:solidFill>
                  <a:srgbClr val="0070C0"/>
                </a:solidFill>
              </a:rPr>
              <a:t>Подпрограмма «Наследие»:</a:t>
            </a:r>
          </a:p>
          <a:p>
            <a:pPr algn="ctr">
              <a:buNone/>
            </a:pPr>
            <a:r>
              <a:rPr lang="ru-RU" sz="2000" dirty="0" smtClean="0">
                <a:solidFill>
                  <a:srgbClr val="0070C0"/>
                </a:solidFill>
              </a:rPr>
              <a:t>на 2024 год – 2 277 715,00руб.</a:t>
            </a:r>
          </a:p>
          <a:p>
            <a:pPr algn="ctr">
              <a:buNone/>
            </a:pPr>
            <a:r>
              <a:rPr lang="ru-RU" sz="2000" dirty="0" smtClean="0">
                <a:solidFill>
                  <a:srgbClr val="0070C0"/>
                </a:solidFill>
              </a:rPr>
              <a:t>на 2025 год – 2 277 715,00 руб.</a:t>
            </a:r>
          </a:p>
          <a:p>
            <a:pPr algn="ctr">
              <a:buNone/>
            </a:pPr>
            <a:r>
              <a:rPr lang="ru-RU" sz="2000" dirty="0" smtClean="0">
                <a:solidFill>
                  <a:srgbClr val="0070C0"/>
                </a:solidFill>
              </a:rPr>
              <a:t>на 2026 год – 2 277 715,00 руб.</a:t>
            </a:r>
            <a:endParaRPr lang="ru-RU" sz="2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9677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Рисунок 1" descr="42175_576x324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0"/>
            <a:ext cx="4286250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extBox 2"/>
          <p:cNvSpPr txBox="1">
            <a:spLocks noChangeArrowheads="1"/>
          </p:cNvSpPr>
          <p:nvPr/>
        </p:nvSpPr>
        <p:spPr bwMode="auto">
          <a:xfrm>
            <a:off x="4644008" y="116632"/>
            <a:ext cx="4106292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/>
            <a:r>
              <a:rPr lang="ru-RU" altLang="ru-RU" b="1" dirty="0">
                <a:latin typeface="Franklin Gothic Book" pitchFamily="34" charset="0"/>
              </a:rPr>
              <a:t>Дорожный фонд </a:t>
            </a:r>
            <a:r>
              <a:rPr lang="ru-RU" altLang="ru-RU" dirty="0">
                <a:latin typeface="Franklin Gothic Book" pitchFamily="34" charset="0"/>
              </a:rPr>
              <a:t>-  часть средств бюджета, подлежащая использованию в целях финансового обеспечения дорожной деятельности в отношении автомобильных дорог общего пользования местного значения</a:t>
            </a:r>
            <a:r>
              <a:rPr lang="ru-RU" altLang="ru-RU" dirty="0" smtClean="0">
                <a:latin typeface="Franklin Gothic Book" pitchFamily="34" charset="0"/>
              </a:rPr>
              <a:t>.</a:t>
            </a:r>
            <a:endParaRPr lang="ru-RU" altLang="ru-RU" dirty="0">
              <a:latin typeface="Franklin Gothic Book" pitchFamily="34" charset="0"/>
            </a:endParaRPr>
          </a:p>
        </p:txBody>
      </p:sp>
      <p:pic>
        <p:nvPicPr>
          <p:cNvPr id="21508" name="Рисунок 3" descr="dorozhnye_raboty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2857500"/>
            <a:ext cx="1476375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Рисунок 4" descr="dorozhnye_raboty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813" y="2857500"/>
            <a:ext cx="1476375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TextBox 5"/>
          <p:cNvSpPr txBox="1">
            <a:spLocks noChangeArrowheads="1"/>
          </p:cNvSpPr>
          <p:nvPr/>
        </p:nvSpPr>
        <p:spPr bwMode="auto">
          <a:xfrm>
            <a:off x="2071688" y="3000375"/>
            <a:ext cx="15716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altLang="ru-RU" sz="2400" b="1">
                <a:latin typeface="Franklin Gothic Book" pitchFamily="34" charset="0"/>
              </a:rPr>
              <a:t>Доходы фонда</a:t>
            </a:r>
          </a:p>
        </p:txBody>
      </p:sp>
      <p:sp>
        <p:nvSpPr>
          <p:cNvPr id="21511" name="TextBox 7"/>
          <p:cNvSpPr txBox="1">
            <a:spLocks noChangeArrowheads="1"/>
          </p:cNvSpPr>
          <p:nvPr/>
        </p:nvSpPr>
        <p:spPr bwMode="auto">
          <a:xfrm>
            <a:off x="6286500" y="3000375"/>
            <a:ext cx="164306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altLang="ru-RU" sz="2400" b="1">
                <a:latin typeface="Franklin Gothic Book" pitchFamily="34" charset="0"/>
              </a:rPr>
              <a:t>Расходы фонда</a:t>
            </a:r>
          </a:p>
        </p:txBody>
      </p:sp>
      <p:sp>
        <p:nvSpPr>
          <p:cNvPr id="21512" name="Прямоугольник 8"/>
          <p:cNvSpPr>
            <a:spLocks noChangeArrowheads="1"/>
          </p:cNvSpPr>
          <p:nvPr/>
        </p:nvSpPr>
        <p:spPr bwMode="auto">
          <a:xfrm>
            <a:off x="4143375" y="4214813"/>
            <a:ext cx="5000625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dirty="0">
                <a:latin typeface="Franklin Gothic Book" pitchFamily="34" charset="0"/>
              </a:rPr>
              <a:t>-на финансовое обеспечение деятельности по проектированию, строительству, реконструкции, капитальному ремонту, ремонту и содержанию автомобильных дорог общего пользования  местного значения</a:t>
            </a:r>
            <a:r>
              <a:rPr lang="en-US" altLang="ru-RU" dirty="0">
                <a:latin typeface="Franklin Gothic Book" pitchFamily="34" charset="0"/>
              </a:rPr>
              <a:t>;</a:t>
            </a:r>
            <a:endParaRPr lang="ru-RU" altLang="ru-RU" dirty="0">
              <a:latin typeface="Franklin Gothic Book" pitchFamily="34" charset="0"/>
            </a:endParaRPr>
          </a:p>
          <a:p>
            <a:pPr eaLnBrk="1" hangingPunct="1">
              <a:buFontTx/>
              <a:buChar char="-"/>
            </a:pPr>
            <a:r>
              <a:rPr lang="ru-RU" altLang="ru-RU" dirty="0">
                <a:latin typeface="Franklin Gothic Book" pitchFamily="34" charset="0"/>
              </a:rPr>
              <a:t>приобретение дорожной техники,</a:t>
            </a:r>
          </a:p>
          <a:p>
            <a:pPr eaLnBrk="1" hangingPunct="1"/>
            <a:r>
              <a:rPr lang="ru-RU" altLang="ru-RU" dirty="0">
                <a:latin typeface="Franklin Gothic Book" pitchFamily="34" charset="0"/>
              </a:rPr>
              <a:t>необходимой для строительства и содержания автомобильных дорог.</a:t>
            </a:r>
          </a:p>
        </p:txBody>
      </p:sp>
      <p:sp>
        <p:nvSpPr>
          <p:cNvPr id="21513" name="TextBox 9"/>
          <p:cNvSpPr txBox="1">
            <a:spLocks noChangeArrowheads="1"/>
          </p:cNvSpPr>
          <p:nvPr/>
        </p:nvSpPr>
        <p:spPr bwMode="auto">
          <a:xfrm>
            <a:off x="0" y="4286250"/>
            <a:ext cx="4071938" cy="25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FontTx/>
              <a:buChar char="-"/>
            </a:pPr>
            <a:r>
              <a:rPr lang="ru-RU" altLang="ru-RU">
                <a:latin typeface="Franklin Gothic Book" pitchFamily="34" charset="0"/>
              </a:rPr>
              <a:t>акцизы на автомобильный бензин, прямогонный бензин, дизельное топливо, моторные масла для дизельных и карбюраторных (инжекторных) двигателей, производимых на территории Российской Федерации,</a:t>
            </a:r>
          </a:p>
          <a:p>
            <a:pPr eaLnBrk="1" hangingPunct="1"/>
            <a:r>
              <a:rPr lang="ru-RU" altLang="ru-RU">
                <a:latin typeface="Franklin Gothic Book" pitchFamily="34" charset="0"/>
              </a:rPr>
              <a:t>подлежащие зачислению в местный бюджет</a:t>
            </a:r>
          </a:p>
        </p:txBody>
      </p:sp>
      <p:pic>
        <p:nvPicPr>
          <p:cNvPr id="5122" name="Picture 2" descr="C:\Documents and Settings\Inna\Рабочий стол\картинки\IMG_053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20302" y="2852937"/>
            <a:ext cx="4923698" cy="4005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Дорожный фонд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79512" y="1340768"/>
            <a:ext cx="8812088" cy="4739357"/>
          </a:xfrm>
        </p:spPr>
        <p:txBody>
          <a:bodyPr/>
          <a:lstStyle/>
          <a:p>
            <a:r>
              <a:rPr lang="ru-RU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Направления использования дорожного фонда:</a:t>
            </a:r>
          </a:p>
          <a:p>
            <a:r>
              <a:rPr lang="ru-RU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- выполнение работ по капитальному ремонту, ремонту и содержанию автомобильных дорог общего пользования;</a:t>
            </a:r>
          </a:p>
          <a:p>
            <a:r>
              <a:rPr lang="ru-RU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проектирование и строительство (реконструкция) автомобильных дорог общего пользования;</a:t>
            </a:r>
          </a:p>
          <a:p>
            <a:r>
              <a:rPr lang="ru-RU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обустройство автомобильных дорог  общего пользования в целях повышения безопасности дорожного движения.</a:t>
            </a:r>
          </a:p>
          <a:p>
            <a:r>
              <a:rPr lang="ru-RU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модернизация сети уличного освещения  и шкафов управления наружного освещения</a:t>
            </a:r>
          </a:p>
          <a:p>
            <a:r>
              <a:rPr lang="ru-RU" sz="2000" b="1" u="sng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Объем бюджетных ассигнований муниципального дорожного фонда: </a:t>
            </a:r>
          </a:p>
          <a:p>
            <a:pPr algn="ctr"/>
            <a:r>
              <a:rPr lang="ru-RU" sz="2400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2024 год – 1 668 336,96 руб.</a:t>
            </a:r>
          </a:p>
          <a:p>
            <a:pPr algn="ctr"/>
            <a:r>
              <a:rPr lang="ru-RU" sz="2400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2025 год – 1 489 718,42 руб.</a:t>
            </a:r>
          </a:p>
          <a:p>
            <a:pPr algn="ctr"/>
            <a:r>
              <a:rPr lang="ru-RU" sz="2400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2026 год –1 449 200,00 руб.</a:t>
            </a:r>
            <a:endParaRPr lang="ru-RU" sz="2400" b="1" i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6699"/>
                </a:solidFill>
              </a:rPr>
              <a:t>Сфера ЖКХ</a:t>
            </a:r>
            <a:endParaRPr lang="ru-RU" b="1" i="1" dirty="0">
              <a:solidFill>
                <a:srgbClr val="FF6699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8686800" cy="4968552"/>
          </a:xfrm>
        </p:spPr>
        <p:txBody>
          <a:bodyPr/>
          <a:lstStyle/>
          <a:p>
            <a:pPr algn="ctr"/>
            <a:r>
              <a:rPr lang="ru-RU" sz="1800" b="1" spc="30" dirty="0" smtClean="0">
                <a:solidFill>
                  <a:srgbClr val="002060"/>
                </a:solidFill>
              </a:rPr>
              <a:t>Муниципальная программа поселка имен  К.Либкнехта Курчатовского района «Обеспечение доступным и комфортным жильем и коммунальными услугами граждан в муниципальном образовании «поселок имени К.Либкнехта»</a:t>
            </a:r>
            <a:endParaRPr lang="ru-RU" sz="1800" b="1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Основные задачи Программы: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создание условий для развития в муниципальном образовании социальной и инженерной инфраструктуры;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мероприятия по благоустройству поселка, сбору и транспортировке ТБО;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мероприятия в области жилищно-коммунального хозяйства.</a:t>
            </a: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Финансирование муниципальной программы: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2024 год –2 326 970,04руб.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2025 год –2 080 476,58 руб.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2026 год –2 341 037,00руб.</a:t>
            </a: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Box 3"/>
          <p:cNvSpPr txBox="1">
            <a:spLocks noChangeArrowheads="1"/>
          </p:cNvSpPr>
          <p:nvPr/>
        </p:nvSpPr>
        <p:spPr bwMode="auto">
          <a:xfrm>
            <a:off x="4357688" y="785813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ru-RU" altLang="ru-RU">
              <a:latin typeface="Franklin Gothic Book" pitchFamily="34" charset="0"/>
            </a:endParaRPr>
          </a:p>
        </p:txBody>
      </p:sp>
      <p:sp>
        <p:nvSpPr>
          <p:cNvPr id="12292" name="TextBox 4"/>
          <p:cNvSpPr txBox="1">
            <a:spLocks noChangeArrowheads="1"/>
          </p:cNvSpPr>
          <p:nvPr/>
        </p:nvSpPr>
        <p:spPr bwMode="auto">
          <a:xfrm>
            <a:off x="4572000" y="357188"/>
            <a:ext cx="428625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/>
            <a:endParaRPr lang="ru-RU" altLang="ru-RU" b="1" dirty="0">
              <a:latin typeface="Franklin Gothic Book" pitchFamily="34" charset="0"/>
            </a:endParaRPr>
          </a:p>
          <a:p>
            <a:pPr algn="just" eaLnBrk="1" hangingPunct="1"/>
            <a:r>
              <a:rPr lang="ru-RU" altLang="ru-RU" sz="2000" b="1" dirty="0">
                <a:latin typeface="Franklin Gothic Book" pitchFamily="34" charset="0"/>
              </a:rPr>
              <a:t>Бюджет – </a:t>
            </a:r>
            <a:r>
              <a:rPr lang="ru-RU" altLang="ru-RU" sz="2000" dirty="0">
                <a:latin typeface="Franklin Gothic Book" pitchFamily="34" charset="0"/>
              </a:rPr>
              <a:t>форма образования и расходования денежных средств,</a:t>
            </a:r>
          </a:p>
          <a:p>
            <a:pPr eaLnBrk="1" hangingPunct="1"/>
            <a:r>
              <a:rPr lang="ru-RU" altLang="ru-RU" sz="2000" dirty="0">
                <a:latin typeface="Franklin Gothic Book" pitchFamily="34" charset="0"/>
              </a:rPr>
              <a:t> предназначенных для финансового обеспечения задач и функций государства и местного самоуправления.</a:t>
            </a:r>
          </a:p>
        </p:txBody>
      </p:sp>
      <p:sp>
        <p:nvSpPr>
          <p:cNvPr id="12293" name="TextBox 5"/>
          <p:cNvSpPr txBox="1">
            <a:spLocks noChangeArrowheads="1"/>
          </p:cNvSpPr>
          <p:nvPr/>
        </p:nvSpPr>
        <p:spPr bwMode="auto">
          <a:xfrm>
            <a:off x="357188" y="3571875"/>
            <a:ext cx="428682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altLang="ru-RU" sz="2000" b="1" dirty="0">
                <a:latin typeface="Franklin Gothic Book" pitchFamily="34" charset="0"/>
              </a:rPr>
              <a:t>Бюджет  для граждан – </a:t>
            </a:r>
            <a:r>
              <a:rPr lang="ru-RU" altLang="ru-RU" sz="2000" dirty="0">
                <a:latin typeface="Franklin Gothic Book" pitchFamily="34" charset="0"/>
              </a:rPr>
              <a:t>аналитический документ, разрабатываемый в целях представления гражданам актуальной информации о бюджете в формате, доступном для широкого круга пользователей.</a:t>
            </a:r>
            <a:endParaRPr lang="ru-RU" altLang="ru-RU" sz="2000" b="1" dirty="0">
              <a:latin typeface="Franklin Gothic Book" pitchFamily="34" charset="0"/>
            </a:endParaRPr>
          </a:p>
        </p:txBody>
      </p:sp>
      <p:pic>
        <p:nvPicPr>
          <p:cNvPr id="2050" name="Picture 2" descr="C:\Documents and Settings\Inna\Рабочий стол\картинки\otkrytyj_bjudzhe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708920"/>
            <a:ext cx="4211960" cy="4149080"/>
          </a:xfrm>
          <a:prstGeom prst="rect">
            <a:avLst/>
          </a:prstGeom>
          <a:noFill/>
        </p:spPr>
      </p:pic>
      <p:pic>
        <p:nvPicPr>
          <p:cNvPr id="2051" name="Picture 3" descr="C:\Documents and Settings\Inna\Рабочий стол\картинки\86c1871f1c42d1047764bc3ac22436e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355976" cy="3266982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736344"/>
            <a:ext cx="4191000" cy="404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5" y="0"/>
            <a:ext cx="4668010" cy="3501008"/>
          </a:xfrm>
          <a:prstGeom prst="rect">
            <a:avLst/>
          </a:prstGeom>
          <a:noFill/>
        </p:spPr>
      </p:pic>
      <p:pic>
        <p:nvPicPr>
          <p:cNvPr id="2051" name="Picture 3" descr="C:\Documents and Settings\Inna\Рабочий стол\картинки\Инне\DSC0719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68011" y="0"/>
            <a:ext cx="4475990" cy="3501008"/>
          </a:xfrm>
          <a:prstGeom prst="rect">
            <a:avLst/>
          </a:prstGeom>
          <a:noFill/>
        </p:spPr>
      </p:pic>
      <p:pic>
        <p:nvPicPr>
          <p:cNvPr id="2053" name="Picture 5" descr="C:\Documents and Settings\Inna\Рабочий стол\картинки\Инне\P_20170908_1148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3501008"/>
            <a:ext cx="5220072" cy="3356992"/>
          </a:xfrm>
          <a:prstGeom prst="rect">
            <a:avLst/>
          </a:prstGeom>
          <a:noFill/>
        </p:spPr>
      </p:pic>
      <p:pic>
        <p:nvPicPr>
          <p:cNvPr id="2052" name="Picture 4" descr="C:\Documents and Settings\Inna\Рабочий стол\картинки\Инне\DSC0841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501008"/>
            <a:ext cx="4716016" cy="33569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20688"/>
            <a:ext cx="8686800" cy="144016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3399FF"/>
                </a:solidFill>
              </a:rPr>
              <a:t>Формирование современной городской среды</a:t>
            </a:r>
            <a:endParaRPr lang="ru-RU" dirty="0">
              <a:solidFill>
                <a:srgbClr val="3399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060848"/>
            <a:ext cx="8784976" cy="1728192"/>
          </a:xfrm>
        </p:spPr>
        <p:txBody>
          <a:bodyPr/>
          <a:lstStyle/>
          <a:p>
            <a:pPr algn="ctr"/>
            <a:r>
              <a:rPr lang="ru-RU" sz="2800" i="1" dirty="0" smtClean="0">
                <a:solidFill>
                  <a:srgbClr val="CC3300"/>
                </a:solidFill>
              </a:rPr>
              <a:t>На реализацию мероприятий по формированию современной городской среды предусмотрено на 2024 год 2 462 761,00 руб.,2025 год  0,00 руб.</a:t>
            </a:r>
          </a:p>
          <a:p>
            <a:pPr algn="ctr"/>
            <a:endParaRPr lang="ru-RU" sz="2800" i="1" dirty="0" smtClean="0">
              <a:solidFill>
                <a:srgbClr val="CC3300"/>
              </a:solidFill>
            </a:endParaRPr>
          </a:p>
          <a:p>
            <a:endParaRPr lang="ru-RU" sz="2800" i="1" dirty="0" smtClean="0">
              <a:solidFill>
                <a:srgbClr val="CC3300"/>
              </a:solidFill>
            </a:endParaRPr>
          </a:p>
          <a:p>
            <a:endParaRPr lang="ru-RU" sz="2800" i="1" dirty="0">
              <a:solidFill>
                <a:srgbClr val="CC3300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03456" y="4131078"/>
            <a:ext cx="2045190" cy="2726921"/>
          </a:xfrm>
          <a:prstGeom prst="rect">
            <a:avLst/>
          </a:prstGeom>
          <a:noFill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5352" y="4131078"/>
            <a:ext cx="2045191" cy="2726922"/>
          </a:xfrm>
          <a:prstGeom prst="rect">
            <a:avLst/>
          </a:prstGeom>
          <a:noFill/>
        </p:spPr>
      </p:pic>
      <p:pic>
        <p:nvPicPr>
          <p:cNvPr id="1028" name="Picture 4" descr="C:\Documents and Settings\Inna\Рабочий стол\картинки\UE9xa09uG2Ozy4xATzWwQ5UFloHhy4pgNERqjABk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4149080"/>
            <a:ext cx="3203848" cy="27089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Резервный фонд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1600" i="1" dirty="0" smtClean="0"/>
              <a:t>Резервный фонд Администрации поселка имени К.Либкнехта Курчатовского района  (далее - резервный фонд) создается с</a:t>
            </a:r>
          </a:p>
          <a:p>
            <a:pPr algn="just"/>
            <a:r>
              <a:rPr lang="ru-RU" sz="1600" i="1" dirty="0" smtClean="0"/>
              <a:t> целью финансового обеспечения непредвиденных</a:t>
            </a:r>
          </a:p>
          <a:p>
            <a:pPr algn="just"/>
            <a:r>
              <a:rPr lang="ru-RU" sz="1600" i="1" dirty="0" smtClean="0"/>
              <a:t> расходов, мероприятий местного значения, </a:t>
            </a:r>
          </a:p>
          <a:p>
            <a:pPr algn="just"/>
            <a:r>
              <a:rPr lang="ru-RU" sz="1600" i="1" dirty="0" smtClean="0"/>
              <a:t>непредусмотренных решением о бюджете</a:t>
            </a:r>
          </a:p>
          <a:p>
            <a:pPr algn="just"/>
            <a:r>
              <a:rPr lang="ru-RU" sz="1600" i="1" dirty="0" smtClean="0"/>
              <a:t> муниципального образования на очередной</a:t>
            </a:r>
          </a:p>
          <a:p>
            <a:pPr algn="just"/>
            <a:r>
              <a:rPr lang="ru-RU" sz="1600" i="1" dirty="0" smtClean="0"/>
              <a:t> финансовый год и плановый период.</a:t>
            </a:r>
          </a:p>
          <a:p>
            <a:endParaRPr lang="ru-RU" sz="1600" i="1" dirty="0" smtClean="0"/>
          </a:p>
          <a:p>
            <a:r>
              <a:rPr lang="ru-RU" sz="1600" i="1" dirty="0" smtClean="0"/>
              <a:t>Размер резервного фонда устанавливается </a:t>
            </a:r>
          </a:p>
          <a:p>
            <a:r>
              <a:rPr lang="ru-RU" sz="1600" i="1" dirty="0" smtClean="0"/>
              <a:t>постановлением администрации поселка имени</a:t>
            </a:r>
          </a:p>
          <a:p>
            <a:r>
              <a:rPr lang="ru-RU" sz="1600" i="1" dirty="0" smtClean="0"/>
              <a:t> К.Либкнехта Курчатовского района и не может </a:t>
            </a:r>
          </a:p>
          <a:p>
            <a:r>
              <a:rPr lang="ru-RU" sz="1600" i="1" dirty="0" smtClean="0"/>
              <a:t>превышать 3 процента от общего объема расходов.</a:t>
            </a:r>
          </a:p>
          <a:p>
            <a:endParaRPr lang="ru-RU" sz="1600" i="1" dirty="0"/>
          </a:p>
          <a:p>
            <a:r>
              <a:rPr lang="ru-RU" sz="1600" i="1" dirty="0" smtClean="0"/>
              <a:t> Резервный фонд на 2024 -2026 годы  запланирован в размере 100 тыс. руб.</a:t>
            </a:r>
          </a:p>
          <a:p>
            <a:endParaRPr lang="ru-RU" sz="1600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916832"/>
            <a:ext cx="2664296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10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Бюджетные ассигнования резервного фонда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используются для финансового обеспечения:</a:t>
            </a:r>
            <a:endParaRPr lang="ru-RU" sz="1400" i="1" dirty="0"/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898787266"/>
              </p:ext>
            </p:extLst>
          </p:nvPr>
        </p:nvGraphicFramePr>
        <p:xfrm>
          <a:off x="395536" y="1988841"/>
          <a:ext cx="8352928" cy="40912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16412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Рисунок 1" descr="32183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698500"/>
            <a:ext cx="4270375" cy="394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TextBox 2"/>
          <p:cNvSpPr txBox="1">
            <a:spLocks noChangeArrowheads="1"/>
          </p:cNvSpPr>
          <p:nvPr/>
        </p:nvSpPr>
        <p:spPr bwMode="auto">
          <a:xfrm>
            <a:off x="5072063" y="1214438"/>
            <a:ext cx="3643312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altLang="ru-RU" sz="2400" dirty="0">
                <a:solidFill>
                  <a:srgbClr val="0070C0"/>
                </a:solidFill>
                <a:latin typeface="Franklin Gothic Book" pitchFamily="34" charset="0"/>
              </a:rPr>
              <a:t>Муниципальный долг возникает в силу осуществления заимствований для погашения долговых обязательств и финансирования дефицита бюджета</a:t>
            </a:r>
          </a:p>
        </p:txBody>
      </p:sp>
      <p:sp>
        <p:nvSpPr>
          <p:cNvPr id="22532" name="TextBox 3"/>
          <p:cNvSpPr txBox="1">
            <a:spLocks noChangeArrowheads="1"/>
          </p:cNvSpPr>
          <p:nvPr/>
        </p:nvSpPr>
        <p:spPr bwMode="auto">
          <a:xfrm>
            <a:off x="214313" y="5357813"/>
            <a:ext cx="87153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altLang="ru-RU" sz="2400" dirty="0">
                <a:solidFill>
                  <a:srgbClr val="7030A0"/>
                </a:solidFill>
                <a:latin typeface="Franklin Gothic Book" pitchFamily="34" charset="0"/>
              </a:rPr>
              <a:t>Муниципальный долг муниципального </a:t>
            </a:r>
            <a:r>
              <a:rPr lang="ru-RU" altLang="ru-RU" sz="2400" dirty="0" smtClean="0">
                <a:solidFill>
                  <a:srgbClr val="7030A0"/>
                </a:solidFill>
                <a:latin typeface="Franklin Gothic Book" pitchFamily="34" charset="0"/>
              </a:rPr>
              <a:t>образования  «поселок имени К.Либкнехта»  на 2024 г</a:t>
            </a:r>
            <a:r>
              <a:rPr lang="ru-RU" altLang="ru-RU" sz="2400" dirty="0" smtClean="0">
                <a:solidFill>
                  <a:srgbClr val="7030A0"/>
                </a:solidFill>
                <a:latin typeface="Univers"/>
              </a:rPr>
              <a:t>=0,00 руб.</a:t>
            </a:r>
            <a:endParaRPr lang="ru-RU" altLang="ru-RU" sz="2400" dirty="0">
              <a:solidFill>
                <a:srgbClr val="7030A0"/>
              </a:solidFill>
              <a:latin typeface="Franklin Gothic Boo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000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показатели социально-экономического </a:t>
            </a:r>
            <a:r>
              <a:rPr lang="ru-RU" sz="2000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развития, используемые при составлении проекта бюджета муниципального образования</a:t>
            </a:r>
            <a:endParaRPr lang="ru-RU" sz="2000" dirty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9259638"/>
              </p:ext>
            </p:extLst>
          </p:nvPr>
        </p:nvGraphicFramePr>
        <p:xfrm>
          <a:off x="467543" y="1484784"/>
          <a:ext cx="8352928" cy="425540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431167"/>
                <a:gridCol w="1679919"/>
                <a:gridCol w="1080614"/>
                <a:gridCol w="1080614"/>
                <a:gridCol w="1080614"/>
              </a:tblGrid>
              <a:tr h="13009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Наименование показателя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 </a:t>
                      </a:r>
                      <a:endParaRPr lang="ru-RU" sz="1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Единицы измерения</a:t>
                      </a:r>
                      <a:endParaRPr lang="ru-RU" sz="1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2024 год</a:t>
                      </a:r>
                      <a:endParaRPr lang="ru-RU" sz="1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  <a:r>
                        <a:rPr lang="ru-RU" sz="12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год</a:t>
                      </a:r>
                      <a:endParaRPr lang="ru-RU" sz="12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</a:t>
                      </a:r>
                      <a:endParaRPr lang="ru-RU" sz="1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3399FF"/>
                    </a:solidFill>
                  </a:tcPr>
                </a:tc>
              </a:tr>
              <a:tr h="85715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Индекс-дефлятор оптовых цен промышленной продукции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%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102,0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103,0</a:t>
                      </a:r>
                      <a:endParaRPr lang="ru-RU" sz="12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103,0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</a:tr>
              <a:tr h="85715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Индекс-дефлятор промышленного производства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%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104,9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105,0</a:t>
                      </a:r>
                      <a:endParaRPr lang="ru-RU" sz="12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103,0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</a:tr>
              <a:tr h="41338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Фонд заработной платы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тыс.рублей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618521,4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653777,1</a:t>
                      </a:r>
                      <a:endParaRPr lang="ru-RU" sz="12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699541,5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</a:tr>
              <a:tr h="41338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Темп роста фонда заработной платы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%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107,5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105,7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107,00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</a:tr>
              <a:tr h="41338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Численность  населения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anose="02020603050405020304" pitchFamily="18" charset="0"/>
                          <a:cs typeface="Arial" pitchFamily="34" charset="0"/>
                        </a:rPr>
                        <a:t>тыс.чел.</a:t>
                      </a: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anose="02020603050405020304" pitchFamily="18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anose="02020603050405020304" pitchFamily="18" charset="0"/>
                          <a:cs typeface="Arial" pitchFamily="34" charset="0"/>
                        </a:rPr>
                        <a:t>1,194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anose="02020603050405020304" pitchFamily="18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anose="02020603050405020304" pitchFamily="18" charset="0"/>
                          <a:cs typeface="Arial" pitchFamily="34" charset="0"/>
                        </a:rPr>
                        <a:t>1,194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anose="02020603050405020304" pitchFamily="18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anose="02020603050405020304" pitchFamily="18" charset="0"/>
                          <a:cs typeface="Arial" pitchFamily="34" charset="0"/>
                        </a:rPr>
                        <a:t>1,194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anose="02020603050405020304" pitchFamily="18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2322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Основные термины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12776"/>
            <a:ext cx="8686800" cy="5043189"/>
          </a:xfrm>
          <a:solidFill>
            <a:srgbClr val="00FFFF"/>
          </a:solidFill>
        </p:spPr>
        <p:txBody>
          <a:bodyPr/>
          <a:lstStyle/>
          <a:p>
            <a:pPr algn="just"/>
            <a:r>
              <a:rPr lang="ru-RU" sz="1200" b="1" u="sng" dirty="0"/>
              <a:t>Безвозмездные перечисления</a:t>
            </a:r>
            <a:r>
              <a:rPr lang="ru-RU" sz="1200" dirty="0"/>
              <a:t> осуществляются в рамках безвозмездной помощи (содействия) Российской Федерации, под которой понимаются средства, товары, предоставляемые Российской Федерации, субъектам РФ, органам государственной власти и местного самоуправления, а также выполняемые для них работы и оказываемые им услуги в качестве гуманитарной или технической помощи (содействия) на безвозмездной основе иностранными государствами, их федеративными или муниципальными образованиями, международными и иностранными учреждениями или некоммерческими организациями </a:t>
            </a:r>
            <a:r>
              <a:rPr lang="ru-RU" sz="1200" dirty="0" smtClean="0"/>
              <a:t>.</a:t>
            </a:r>
          </a:p>
          <a:p>
            <a:r>
              <a:rPr lang="ru-RU" sz="1200" b="1" u="sng" dirty="0" smtClean="0"/>
              <a:t>Собственные (закрепленные) доходы</a:t>
            </a:r>
            <a:r>
              <a:rPr lang="ru-RU" sz="1200" dirty="0" smtClean="0"/>
              <a:t> - доходы, которые полностью или в твердо фиксированной доле (в %) на постоянной или договорной основе в установленном порядке поступают в соответствующий бюджет.</a:t>
            </a:r>
          </a:p>
          <a:p>
            <a:pPr algn="just"/>
            <a:r>
              <a:rPr lang="ru-RU" sz="1200" b="1" u="sng" dirty="0" smtClean="0"/>
              <a:t>Межбюджетные </a:t>
            </a:r>
            <a:r>
              <a:rPr lang="ru-RU" sz="1200" b="1" u="sng" dirty="0"/>
              <a:t>трансферты</a:t>
            </a:r>
            <a:r>
              <a:rPr lang="ru-RU" sz="1200" dirty="0"/>
              <a:t> - средства, предоставляемые одним бюджетом бюджетной системы Российской Федерации другому бюджету бюджетной системы Российской Федерации;</a:t>
            </a:r>
          </a:p>
          <a:p>
            <a:pPr algn="just"/>
            <a:r>
              <a:rPr lang="ru-RU" sz="1200" b="1" u="sng" dirty="0"/>
              <a:t>Дотации</a:t>
            </a:r>
            <a:r>
              <a:rPr lang="ru-RU" sz="1200" dirty="0"/>
              <a:t> - межбюджетные трансферты, предоставляемые на безвозмездной и безвозвратной основе без установления направлений и (или) условий их использования;</a:t>
            </a:r>
          </a:p>
          <a:p>
            <a:pPr algn="just"/>
            <a:r>
              <a:rPr lang="ru-RU" sz="1200" b="1" u="sng" dirty="0"/>
              <a:t>Субвенция</a:t>
            </a:r>
            <a:r>
              <a:rPr lang="ru-RU" sz="1200" dirty="0"/>
              <a:t> - межбюджетные трансферты, предоставляемые бюджетам субъектов Российской Федерации в целях финансового обеспечения расходных обязательств субъектов Российской Федерации и (или) муниципальных образований, возникающих при выполнении полномочий Российской Федерации, переданных для осуществления органам государственной власти субъектов Российской Федерации и (или) органам местного самоуправления в установленном порядке.</a:t>
            </a:r>
          </a:p>
          <a:p>
            <a:pPr algn="just"/>
            <a:r>
              <a:rPr lang="ru-RU" sz="1200" b="1" u="sng" dirty="0"/>
              <a:t>Субсидия</a:t>
            </a:r>
            <a:r>
              <a:rPr lang="ru-RU" sz="1200" dirty="0"/>
              <a:t> - межбюджетные трансферты, предоставляемые бюджетам субъектов Российской Федерации в целях </a:t>
            </a:r>
            <a:r>
              <a:rPr lang="ru-RU" sz="1200" dirty="0" err="1"/>
              <a:t>софинансирования</a:t>
            </a:r>
            <a:r>
              <a:rPr lang="ru-RU" sz="1200" dirty="0"/>
              <a:t> расходных обязательств, возникающих при выполнении полномочий органов государственной власти субъектов Российской Федерации по предметам ведения субъектов Российской Федерации и предметам совместного ведения Российской Федерации и субъектов Российской Федерации, и расходных обязательств по выполнению полномочий органов местного самоуправления по вопросам местного значения.</a:t>
            </a:r>
            <a:br>
              <a:rPr lang="ru-RU" sz="1200" dirty="0"/>
            </a:br>
            <a:r>
              <a:rPr lang="ru-RU" sz="1200" dirty="0"/>
              <a:t>Совокупность субсидий бюджетам субъектов Российской Федерации из федерального бюджета образует Федеральный фонд </a:t>
            </a:r>
            <a:r>
              <a:rPr lang="ru-RU" sz="1200" dirty="0" err="1"/>
              <a:t>софинансирования</a:t>
            </a:r>
            <a:r>
              <a:rPr lang="ru-RU" sz="1200" dirty="0"/>
              <a:t> расходов.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799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1"/>
          <p:cNvSpPr txBox="1">
            <a:spLocks noChangeArrowheads="1"/>
          </p:cNvSpPr>
          <p:nvPr/>
        </p:nvSpPr>
        <p:spPr bwMode="auto">
          <a:xfrm>
            <a:off x="2000250" y="1857375"/>
            <a:ext cx="5286375" cy="1569660"/>
          </a:xfrm>
          <a:prstGeom prst="rect">
            <a:avLst/>
          </a:prstGeom>
          <a:solidFill>
            <a:srgbClr val="7030A0"/>
          </a:solidFill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altLang="ru-RU" sz="2400" dirty="0" smtClean="0">
                <a:solidFill>
                  <a:srgbClr val="00FFFF"/>
                </a:solidFill>
                <a:latin typeface="Franklin Gothic Book" pitchFamily="34" charset="0"/>
              </a:rPr>
              <a:t>Информация подготовлена Администрацией поселка имени К.Либкнехта </a:t>
            </a:r>
            <a:r>
              <a:rPr lang="ru-RU" altLang="ru-RU" sz="2400" dirty="0">
                <a:solidFill>
                  <a:srgbClr val="00FFFF"/>
                </a:solidFill>
                <a:latin typeface="Franklin Gothic Book" pitchFamily="34" charset="0"/>
              </a:rPr>
              <a:t>Курчатовского района</a:t>
            </a:r>
          </a:p>
          <a:p>
            <a:pPr algn="ctr" eaLnBrk="1" hangingPunct="1"/>
            <a:endParaRPr lang="ru-RU" altLang="ru-RU" sz="2400" dirty="0">
              <a:solidFill>
                <a:srgbClr val="00FFFF"/>
              </a:solidFill>
              <a:latin typeface="Franklin Gothic Boo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285750"/>
            <a:ext cx="3190875" cy="370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Box 3"/>
          <p:cNvSpPr txBox="1">
            <a:spLocks noChangeArrowheads="1"/>
          </p:cNvSpPr>
          <p:nvPr/>
        </p:nvSpPr>
        <p:spPr bwMode="auto">
          <a:xfrm>
            <a:off x="642938" y="857250"/>
            <a:ext cx="200025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altLang="ru-RU" sz="2400">
                <a:latin typeface="Franklin Gothic Book" pitchFamily="34" charset="0"/>
              </a:rPr>
              <a:t>ДОХОДЫ –это денежные </a:t>
            </a:r>
          </a:p>
          <a:p>
            <a:pPr algn="ctr" eaLnBrk="1" hangingPunct="1"/>
            <a:r>
              <a:rPr lang="ru-RU" altLang="ru-RU" sz="2400">
                <a:latin typeface="Franklin Gothic Book" pitchFamily="34" charset="0"/>
              </a:rPr>
              <a:t>средства </a:t>
            </a:r>
          </a:p>
          <a:p>
            <a:pPr algn="ctr" eaLnBrk="1" hangingPunct="1"/>
            <a:r>
              <a:rPr lang="ru-RU" altLang="ru-RU" sz="2400">
                <a:latin typeface="Franklin Gothic Book" pitchFamily="34" charset="0"/>
              </a:rPr>
              <a:t>поступающие </a:t>
            </a:r>
          </a:p>
          <a:p>
            <a:pPr algn="ctr" eaLnBrk="1" hangingPunct="1"/>
            <a:r>
              <a:rPr lang="ru-RU" altLang="ru-RU" sz="2400">
                <a:latin typeface="Franklin Gothic Book" pitchFamily="34" charset="0"/>
              </a:rPr>
              <a:t>в бюджет</a:t>
            </a:r>
          </a:p>
        </p:txBody>
      </p:sp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6215063" y="857250"/>
            <a:ext cx="242887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altLang="ru-RU" sz="2400">
                <a:latin typeface="Franklin Gothic Book" pitchFamily="34" charset="0"/>
              </a:rPr>
              <a:t>РАСХОДЫ – это денежные </a:t>
            </a:r>
          </a:p>
          <a:p>
            <a:pPr algn="ctr" eaLnBrk="1" hangingPunct="1"/>
            <a:r>
              <a:rPr lang="ru-RU" altLang="ru-RU" sz="2400">
                <a:latin typeface="Franklin Gothic Book" pitchFamily="34" charset="0"/>
              </a:rPr>
              <a:t>средства</a:t>
            </a:r>
          </a:p>
          <a:p>
            <a:pPr algn="ctr" eaLnBrk="1" hangingPunct="1"/>
            <a:r>
              <a:rPr lang="ru-RU" altLang="ru-RU" sz="2400">
                <a:latin typeface="Franklin Gothic Book" pitchFamily="34" charset="0"/>
              </a:rPr>
              <a:t>выплачиваемые </a:t>
            </a:r>
          </a:p>
          <a:p>
            <a:pPr algn="ctr" eaLnBrk="1" hangingPunct="1"/>
            <a:r>
              <a:rPr lang="ru-RU" altLang="ru-RU" sz="2400">
                <a:latin typeface="Franklin Gothic Book" pitchFamily="34" charset="0"/>
              </a:rPr>
              <a:t>из бюджета</a:t>
            </a:r>
          </a:p>
        </p:txBody>
      </p:sp>
      <p:sp>
        <p:nvSpPr>
          <p:cNvPr id="13317" name="TextBox 5"/>
          <p:cNvSpPr txBox="1">
            <a:spLocks noChangeArrowheads="1"/>
          </p:cNvSpPr>
          <p:nvPr/>
        </p:nvSpPr>
        <p:spPr bwMode="auto">
          <a:xfrm>
            <a:off x="1428750" y="4429125"/>
            <a:ext cx="61436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altLang="ru-RU">
                <a:latin typeface="Univers"/>
              </a:rPr>
              <a:t>ДОХОДЫ&gt;РАСХОДОВ =ПРОФИЦИТ БЮДЖЕТА</a:t>
            </a:r>
          </a:p>
          <a:p>
            <a:pPr algn="ctr" eaLnBrk="1" hangingPunct="1"/>
            <a:endParaRPr lang="ru-RU" altLang="ru-RU">
              <a:latin typeface="Univers"/>
            </a:endParaRPr>
          </a:p>
          <a:p>
            <a:pPr algn="ctr" eaLnBrk="1" hangingPunct="1"/>
            <a:r>
              <a:rPr lang="ru-RU" altLang="ru-RU">
                <a:latin typeface="Univers"/>
              </a:rPr>
              <a:t>РАСХОДЫ  &gt; ДОХОДОВ= ДЕФИЦИТ БЮДЖЕТА</a:t>
            </a:r>
          </a:p>
        </p:txBody>
      </p:sp>
      <p:pic>
        <p:nvPicPr>
          <p:cNvPr id="3074" name="Picture 2" descr="C:\Documents and Settings\Inna\Рабочий стол\картинки\slide_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88640"/>
            <a:ext cx="8640960" cy="64807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800" dirty="0" smtClean="0"/>
              <a:t>Из каких поступлений формируется доходная часть бюджета муниципального образования «Поселок имени К.Либкнехта»</a:t>
            </a:r>
            <a:endParaRPr lang="ru-RU" sz="1800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694485347"/>
              </p:ext>
            </p:extLst>
          </p:nvPr>
        </p:nvGraphicFramePr>
        <p:xfrm>
          <a:off x="301752" y="1196752"/>
          <a:ext cx="8518720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Стрелка вправо 3"/>
          <p:cNvSpPr/>
          <p:nvPr/>
        </p:nvSpPr>
        <p:spPr>
          <a:xfrm rot="6756549">
            <a:off x="2483768" y="1916832"/>
            <a:ext cx="216024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 rot="3685909">
            <a:off x="6726692" y="1916833"/>
            <a:ext cx="216024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 rot="5400000">
            <a:off x="4463988" y="1938253"/>
            <a:ext cx="216024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2962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Inna\Рабочий стол\картинки\budjetdlgrazhdan_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49018166"/>
              </p:ext>
            </p:extLst>
          </p:nvPr>
        </p:nvGraphicFramePr>
        <p:xfrm>
          <a:off x="755576" y="2132856"/>
          <a:ext cx="7776864" cy="38547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339" name="Прямоугольник 3"/>
          <p:cNvSpPr>
            <a:spLocks noChangeArrowheads="1"/>
          </p:cNvSpPr>
          <p:nvPr/>
        </p:nvSpPr>
        <p:spPr bwMode="auto">
          <a:xfrm>
            <a:off x="500063" y="357188"/>
            <a:ext cx="8215312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400" dirty="0">
                <a:solidFill>
                  <a:srgbClr val="000000"/>
                </a:solidFill>
                <a:latin typeface="Franklin Gothic Book" pitchFamily="34" charset="0"/>
              </a:rPr>
              <a:t>Доходная часть </a:t>
            </a:r>
            <a:r>
              <a:rPr lang="ru-RU" altLang="ru-RU" sz="2400" dirty="0" smtClean="0">
                <a:solidFill>
                  <a:srgbClr val="000000"/>
                </a:solidFill>
                <a:latin typeface="Franklin Gothic Book" pitchFamily="34" charset="0"/>
              </a:rPr>
              <a:t>бюджета муниципального образования сформирована </a:t>
            </a:r>
            <a:r>
              <a:rPr lang="ru-RU" altLang="ru-RU" sz="2400" dirty="0">
                <a:solidFill>
                  <a:srgbClr val="000000"/>
                </a:solidFill>
                <a:latin typeface="Franklin Gothic Book" pitchFamily="34" charset="0"/>
              </a:rPr>
              <a:t>по двум основным группам:</a:t>
            </a:r>
          </a:p>
          <a:p>
            <a:pPr algn="ctr" eaLnBrk="1" hangingPunct="1"/>
            <a:endParaRPr lang="ru-RU" altLang="ru-RU" sz="1000" dirty="0">
              <a:solidFill>
                <a:srgbClr val="000000"/>
              </a:solidFill>
              <a:latin typeface="Franklin Gothic Book" pitchFamily="34" charset="0"/>
            </a:endParaRPr>
          </a:p>
          <a:p>
            <a:pPr algn="ctr" eaLnBrk="1" hangingPunct="1"/>
            <a:r>
              <a:rPr lang="ru-RU" altLang="ru-RU" sz="2400" dirty="0">
                <a:solidFill>
                  <a:srgbClr val="000000"/>
                </a:solidFill>
                <a:latin typeface="Franklin Gothic Book" pitchFamily="34" charset="0"/>
              </a:rPr>
              <a:t>Общий объём доходов в </a:t>
            </a:r>
            <a:r>
              <a:rPr lang="ru-RU" altLang="ru-RU" sz="2400" dirty="0" smtClean="0">
                <a:solidFill>
                  <a:srgbClr val="000000"/>
                </a:solidFill>
                <a:latin typeface="Franklin Gothic Book" pitchFamily="34" charset="0"/>
              </a:rPr>
              <a:t>2024 </a:t>
            </a:r>
            <a:r>
              <a:rPr lang="ru-RU" altLang="ru-RU" sz="2400" dirty="0">
                <a:solidFill>
                  <a:srgbClr val="000000"/>
                </a:solidFill>
                <a:latin typeface="Franklin Gothic Book" pitchFamily="34" charset="0"/>
              </a:rPr>
              <a:t>году </a:t>
            </a:r>
            <a:r>
              <a:rPr lang="ru-RU" altLang="ru-RU" sz="2400" dirty="0" smtClean="0">
                <a:solidFill>
                  <a:srgbClr val="000000"/>
                </a:solidFill>
                <a:latin typeface="Franklin Gothic Book" pitchFamily="34" charset="0"/>
              </a:rPr>
              <a:t>23262,837 </a:t>
            </a:r>
            <a:r>
              <a:rPr lang="ru-RU" altLang="ru-RU" sz="2400" dirty="0">
                <a:solidFill>
                  <a:srgbClr val="000000"/>
                </a:solidFill>
                <a:latin typeface="Franklin Gothic Book" pitchFamily="34" charset="0"/>
              </a:rPr>
              <a:t>тыс.руб.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8944873"/>
              </p:ext>
            </p:extLst>
          </p:nvPr>
        </p:nvGraphicFramePr>
        <p:xfrm>
          <a:off x="857224" y="2143116"/>
          <a:ext cx="7572375" cy="4214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339" name="Прямоугольник 3"/>
          <p:cNvSpPr>
            <a:spLocks noChangeArrowheads="1"/>
          </p:cNvSpPr>
          <p:nvPr/>
        </p:nvSpPr>
        <p:spPr bwMode="auto">
          <a:xfrm>
            <a:off x="500063" y="357188"/>
            <a:ext cx="8215312" cy="135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400" dirty="0">
                <a:solidFill>
                  <a:srgbClr val="000000"/>
                </a:solidFill>
                <a:latin typeface="Franklin Gothic Book" pitchFamily="34" charset="0"/>
              </a:rPr>
              <a:t>Доходная часть бюджета сформирована по двум основным группам:</a:t>
            </a:r>
          </a:p>
          <a:p>
            <a:pPr algn="ctr" eaLnBrk="1" hangingPunct="1"/>
            <a:endParaRPr lang="ru-RU" altLang="ru-RU" sz="1000" dirty="0">
              <a:solidFill>
                <a:srgbClr val="000000"/>
              </a:solidFill>
              <a:latin typeface="Franklin Gothic Book" pitchFamily="34" charset="0"/>
            </a:endParaRPr>
          </a:p>
          <a:p>
            <a:pPr algn="ctr" eaLnBrk="1" hangingPunct="1"/>
            <a:r>
              <a:rPr lang="ru-RU" altLang="ru-RU" sz="2400" dirty="0">
                <a:solidFill>
                  <a:srgbClr val="000000"/>
                </a:solidFill>
                <a:latin typeface="Franklin Gothic Book" pitchFamily="34" charset="0"/>
              </a:rPr>
              <a:t>Общий объём доходов в </a:t>
            </a:r>
            <a:r>
              <a:rPr lang="ru-RU" altLang="ru-RU" sz="2400" dirty="0" smtClean="0">
                <a:solidFill>
                  <a:srgbClr val="000000"/>
                </a:solidFill>
                <a:latin typeface="Franklin Gothic Book" pitchFamily="34" charset="0"/>
              </a:rPr>
              <a:t>2025 </a:t>
            </a:r>
            <a:r>
              <a:rPr lang="ru-RU" altLang="ru-RU" sz="2400" dirty="0">
                <a:solidFill>
                  <a:srgbClr val="000000"/>
                </a:solidFill>
                <a:latin typeface="Franklin Gothic Book" pitchFamily="34" charset="0"/>
              </a:rPr>
              <a:t>году </a:t>
            </a:r>
            <a:r>
              <a:rPr lang="ru-RU" altLang="ru-RU" sz="2400" dirty="0" smtClean="0">
                <a:solidFill>
                  <a:srgbClr val="000000"/>
                </a:solidFill>
                <a:latin typeface="Franklin Gothic Book" pitchFamily="34" charset="0"/>
              </a:rPr>
              <a:t>20857,661 </a:t>
            </a:r>
            <a:r>
              <a:rPr lang="ru-RU" altLang="ru-RU" sz="2400" dirty="0">
                <a:solidFill>
                  <a:srgbClr val="000000"/>
                </a:solidFill>
                <a:latin typeface="Franklin Gothic Book" pitchFamily="34" charset="0"/>
              </a:rPr>
              <a:t>тыс.руб.</a:t>
            </a:r>
          </a:p>
        </p:txBody>
      </p:sp>
    </p:spTree>
    <p:extLst>
      <p:ext uri="{BB962C8B-B14F-4D97-AF65-F5344CB8AC3E}">
        <p14:creationId xmlns:p14="http://schemas.microsoft.com/office/powerpoint/2010/main" val="1647353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8614722"/>
              </p:ext>
            </p:extLst>
          </p:nvPr>
        </p:nvGraphicFramePr>
        <p:xfrm>
          <a:off x="857224" y="2143116"/>
          <a:ext cx="7572375" cy="4214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339" name="Прямоугольник 3"/>
          <p:cNvSpPr>
            <a:spLocks noChangeArrowheads="1"/>
          </p:cNvSpPr>
          <p:nvPr/>
        </p:nvSpPr>
        <p:spPr bwMode="auto">
          <a:xfrm>
            <a:off x="500063" y="357188"/>
            <a:ext cx="8215312" cy="135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400" dirty="0">
                <a:solidFill>
                  <a:srgbClr val="000000"/>
                </a:solidFill>
                <a:latin typeface="Franklin Gothic Book" pitchFamily="34" charset="0"/>
              </a:rPr>
              <a:t>Доходная часть бюджета сформирована по двум основным группам:</a:t>
            </a:r>
          </a:p>
          <a:p>
            <a:pPr algn="ctr" eaLnBrk="1" hangingPunct="1"/>
            <a:endParaRPr lang="ru-RU" altLang="ru-RU" sz="1000" dirty="0">
              <a:solidFill>
                <a:srgbClr val="000000"/>
              </a:solidFill>
              <a:latin typeface="Franklin Gothic Book" pitchFamily="34" charset="0"/>
            </a:endParaRPr>
          </a:p>
          <a:p>
            <a:pPr algn="ctr" eaLnBrk="1" hangingPunct="1"/>
            <a:r>
              <a:rPr lang="ru-RU" altLang="ru-RU" sz="2400" dirty="0">
                <a:solidFill>
                  <a:srgbClr val="000000"/>
                </a:solidFill>
                <a:latin typeface="Franklin Gothic Book" pitchFamily="34" charset="0"/>
              </a:rPr>
              <a:t>Общий объём доходов в </a:t>
            </a:r>
            <a:r>
              <a:rPr lang="ru-RU" altLang="ru-RU" sz="2400" dirty="0" smtClean="0">
                <a:solidFill>
                  <a:srgbClr val="000000"/>
                </a:solidFill>
                <a:latin typeface="Franklin Gothic Book" pitchFamily="34" charset="0"/>
              </a:rPr>
              <a:t>2026 </a:t>
            </a:r>
            <a:r>
              <a:rPr lang="ru-RU" altLang="ru-RU" sz="2400" dirty="0">
                <a:solidFill>
                  <a:srgbClr val="000000"/>
                </a:solidFill>
                <a:latin typeface="Franklin Gothic Book" pitchFamily="34" charset="0"/>
              </a:rPr>
              <a:t>году </a:t>
            </a:r>
            <a:r>
              <a:rPr lang="ru-RU" altLang="ru-RU" sz="2400" dirty="0" smtClean="0">
                <a:solidFill>
                  <a:srgbClr val="000000"/>
                </a:solidFill>
                <a:latin typeface="Franklin Gothic Book" pitchFamily="34" charset="0"/>
              </a:rPr>
              <a:t>21585,261 </a:t>
            </a:r>
            <a:r>
              <a:rPr lang="ru-RU" altLang="ru-RU" sz="2400" dirty="0" err="1" smtClean="0">
                <a:solidFill>
                  <a:srgbClr val="000000"/>
                </a:solidFill>
                <a:latin typeface="Franklin Gothic Book" pitchFamily="34" charset="0"/>
              </a:rPr>
              <a:t>тыс.руб</a:t>
            </a:r>
            <a:r>
              <a:rPr lang="ru-RU" altLang="ru-RU" sz="2400" dirty="0">
                <a:solidFill>
                  <a:srgbClr val="000000"/>
                </a:solidFill>
                <a:latin typeface="Franklin Gothic Book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92483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Overr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Overr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Overr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ppt/theme/themeOverride2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  <a:fontScheme name="Трек">
    <a:majorFont>
      <a:latin typeface="Franklin Gothic Medium"/>
      <a:ea typeface=""/>
      <a:cs typeface=""/>
      <a:font script="Jpan" typeface="HG創英角ｺﾞｼｯｸUB"/>
      <a:font script="Hang" typeface="돋움"/>
      <a:font script="Hans" typeface="隶书"/>
      <a:font script="Hant" typeface="微軟正黑體"/>
      <a:font script="Arab" typeface="Tahoma"/>
      <a:font script="Hebr" typeface="Aharoni"/>
      <a:font script="Thai" typeface="Lily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Franklin Gothic Book"/>
      <a:ea typeface=""/>
      <a:cs typeface=""/>
      <a:font script="Jpan" typeface="HGｺﾞｼｯｸE"/>
      <a:font script="Hang" typeface="돋움"/>
      <a:font script="Hans" typeface="华文楷体"/>
      <a:font script="Hant" typeface="微軟正黑體"/>
      <a:font script="Arab" typeface="Tahoma"/>
      <a:font script="Hebr" typeface="Aharoni"/>
      <a:font script="Thai" typeface="Lily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</a:minorFont>
  </a:fontScheme>
  <a:fmtScheme name="Трек">
    <a:fillStyleLst>
      <a:solidFill>
        <a:schemeClr val="phClr"/>
      </a:solidFill>
      <a:gradFill rotWithShape="1">
        <a:gsLst>
          <a:gs pos="0">
            <a:schemeClr val="phClr">
              <a:tint val="30000"/>
              <a:satMod val="250000"/>
            </a:schemeClr>
          </a:gs>
          <a:gs pos="72000">
            <a:schemeClr val="phClr">
              <a:tint val="75000"/>
              <a:satMod val="210000"/>
            </a:schemeClr>
          </a:gs>
          <a:gs pos="100000">
            <a:schemeClr val="phClr">
              <a:tint val="85000"/>
              <a:satMod val="210000"/>
            </a:schemeClr>
          </a:gs>
        </a:gsLst>
        <a:lin ang="5400000" scaled="1"/>
      </a:gradFill>
      <a:gradFill rotWithShape="1">
        <a:gsLst>
          <a:gs pos="0">
            <a:schemeClr val="phClr">
              <a:tint val="75000"/>
              <a:shade val="85000"/>
              <a:satMod val="230000"/>
            </a:schemeClr>
          </a:gs>
          <a:gs pos="25000">
            <a:schemeClr val="phClr">
              <a:tint val="90000"/>
              <a:shade val="70000"/>
              <a:satMod val="220000"/>
            </a:schemeClr>
          </a:gs>
          <a:gs pos="50000">
            <a:schemeClr val="phClr">
              <a:tint val="90000"/>
              <a:shade val="58000"/>
              <a:satMod val="225000"/>
            </a:schemeClr>
          </a:gs>
          <a:gs pos="65000">
            <a:schemeClr val="phClr">
              <a:tint val="90000"/>
              <a:shade val="58000"/>
              <a:satMod val="225000"/>
            </a:schemeClr>
          </a:gs>
          <a:gs pos="80000">
            <a:schemeClr val="phClr">
              <a:tint val="90000"/>
              <a:shade val="69000"/>
              <a:satMod val="220000"/>
            </a:schemeClr>
          </a:gs>
          <a:gs pos="100000">
            <a:schemeClr val="phClr">
              <a:tint val="77000"/>
              <a:shade val="80000"/>
              <a:satMod val="230000"/>
            </a:schemeClr>
          </a:gs>
        </a:gsLst>
        <a:lin ang="5400000" scaled="1"/>
      </a:gradFill>
    </a:fillStyleLst>
    <a:lnStyleLst>
      <a:ln w="10000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76200" dist="50800" dir="5400000" rotWithShape="0">
            <a:srgbClr val="4E3B30">
              <a:alpha val="60000"/>
            </a:srgbClr>
          </a:outerShdw>
        </a:effectLst>
      </a:effectStyle>
      <a:effectStyle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a:effectStyle>
      <a:effectStyle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phClr">
              <a:shade val="60000"/>
              <a:satMod val="110000"/>
            </a:schemeClr>
          </a:contourClr>
        </a:sp3d>
      </a:effectStyle>
    </a:effectStyleLst>
    <a:bgFillStyleLst>
      <a:solidFill>
        <a:schemeClr val="phClr"/>
      </a:solidFill>
      <a:blipFill>
        <a:blip xmlns:r="http://schemas.openxmlformats.org/officeDocument/2006/relationships" r:embed="rId1">
          <a:duotone>
            <a:schemeClr val="phClr">
              <a:shade val="90000"/>
              <a:satMod val="150000"/>
            </a:schemeClr>
            <a:schemeClr val="phClr">
              <a:tint val="88000"/>
              <a:satMod val="105000"/>
            </a:schemeClr>
          </a:duotone>
        </a:blip>
        <a:tile tx="0" ty="0" sx="95000" sy="95000" flip="none" algn="t"/>
      </a:blipFill>
      <a:blipFill>
        <a:blip xmlns:r="http://schemas.openxmlformats.org/officeDocument/2006/relationships" r:embed="rId2">
          <a:duotone>
            <a:schemeClr val="phClr">
              <a:shade val="30000"/>
              <a:satMod val="455000"/>
            </a:schemeClr>
            <a:schemeClr val="phClr">
              <a:tint val="95000"/>
              <a:satMod val="120000"/>
            </a:schemeClr>
          </a:duotone>
        </a:blip>
        <a:stretch>
          <a:fillRect/>
        </a:stretch>
      </a:blipFill>
    </a:bgFillStyleLst>
  </a:fmtScheme>
</a:themeOverride>
</file>

<file path=ppt/theme/themeOverride3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  <a:fontScheme name="Трек">
    <a:majorFont>
      <a:latin typeface="Franklin Gothic Medium"/>
      <a:ea typeface=""/>
      <a:cs typeface=""/>
      <a:font script="Jpan" typeface="HG創英角ｺﾞｼｯｸUB"/>
      <a:font script="Hang" typeface="돋움"/>
      <a:font script="Hans" typeface="隶书"/>
      <a:font script="Hant" typeface="微軟正黑體"/>
      <a:font script="Arab" typeface="Tahoma"/>
      <a:font script="Hebr" typeface="Aharoni"/>
      <a:font script="Thai" typeface="Lily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Franklin Gothic Book"/>
      <a:ea typeface=""/>
      <a:cs typeface=""/>
      <a:font script="Jpan" typeface="HGｺﾞｼｯｸE"/>
      <a:font script="Hang" typeface="돋움"/>
      <a:font script="Hans" typeface="华文楷体"/>
      <a:font script="Hant" typeface="微軟正黑體"/>
      <a:font script="Arab" typeface="Tahoma"/>
      <a:font script="Hebr" typeface="Aharoni"/>
      <a:font script="Thai" typeface="Lily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</a:minorFont>
  </a:fontScheme>
  <a:fmtScheme name="Трек">
    <a:fillStyleLst>
      <a:solidFill>
        <a:schemeClr val="phClr"/>
      </a:solidFill>
      <a:gradFill rotWithShape="1">
        <a:gsLst>
          <a:gs pos="0">
            <a:schemeClr val="phClr">
              <a:tint val="30000"/>
              <a:satMod val="250000"/>
            </a:schemeClr>
          </a:gs>
          <a:gs pos="72000">
            <a:schemeClr val="phClr">
              <a:tint val="75000"/>
              <a:satMod val="210000"/>
            </a:schemeClr>
          </a:gs>
          <a:gs pos="100000">
            <a:schemeClr val="phClr">
              <a:tint val="85000"/>
              <a:satMod val="210000"/>
            </a:schemeClr>
          </a:gs>
        </a:gsLst>
        <a:lin ang="5400000" scaled="1"/>
      </a:gradFill>
      <a:gradFill rotWithShape="1">
        <a:gsLst>
          <a:gs pos="0">
            <a:schemeClr val="phClr">
              <a:tint val="75000"/>
              <a:shade val="85000"/>
              <a:satMod val="230000"/>
            </a:schemeClr>
          </a:gs>
          <a:gs pos="25000">
            <a:schemeClr val="phClr">
              <a:tint val="90000"/>
              <a:shade val="70000"/>
              <a:satMod val="220000"/>
            </a:schemeClr>
          </a:gs>
          <a:gs pos="50000">
            <a:schemeClr val="phClr">
              <a:tint val="90000"/>
              <a:shade val="58000"/>
              <a:satMod val="225000"/>
            </a:schemeClr>
          </a:gs>
          <a:gs pos="65000">
            <a:schemeClr val="phClr">
              <a:tint val="90000"/>
              <a:shade val="58000"/>
              <a:satMod val="225000"/>
            </a:schemeClr>
          </a:gs>
          <a:gs pos="80000">
            <a:schemeClr val="phClr">
              <a:tint val="90000"/>
              <a:shade val="69000"/>
              <a:satMod val="220000"/>
            </a:schemeClr>
          </a:gs>
          <a:gs pos="100000">
            <a:schemeClr val="phClr">
              <a:tint val="77000"/>
              <a:shade val="80000"/>
              <a:satMod val="230000"/>
            </a:schemeClr>
          </a:gs>
        </a:gsLst>
        <a:lin ang="5400000" scaled="1"/>
      </a:gradFill>
    </a:fillStyleLst>
    <a:lnStyleLst>
      <a:ln w="10000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76200" dist="50800" dir="5400000" rotWithShape="0">
            <a:srgbClr val="4E3B30">
              <a:alpha val="60000"/>
            </a:srgbClr>
          </a:outerShdw>
        </a:effectLst>
      </a:effectStyle>
      <a:effectStyle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a:effectStyle>
      <a:effectStyle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phClr">
              <a:shade val="60000"/>
              <a:satMod val="110000"/>
            </a:schemeClr>
          </a:contourClr>
        </a:sp3d>
      </a:effectStyle>
    </a:effectStyleLst>
    <a:bgFillStyleLst>
      <a:solidFill>
        <a:schemeClr val="phClr"/>
      </a:solidFill>
      <a:blipFill>
        <a:blip xmlns:r="http://schemas.openxmlformats.org/officeDocument/2006/relationships" r:embed="rId1">
          <a:duotone>
            <a:schemeClr val="phClr">
              <a:shade val="90000"/>
              <a:satMod val="150000"/>
            </a:schemeClr>
            <a:schemeClr val="phClr">
              <a:tint val="88000"/>
              <a:satMod val="105000"/>
            </a:schemeClr>
          </a:duotone>
        </a:blip>
        <a:tile tx="0" ty="0" sx="95000" sy="95000" flip="none" algn="t"/>
      </a:blipFill>
      <a:blipFill>
        <a:blip xmlns:r="http://schemas.openxmlformats.org/officeDocument/2006/relationships" r:embed="rId2">
          <a:duotone>
            <a:schemeClr val="phClr">
              <a:shade val="30000"/>
              <a:satMod val="455000"/>
            </a:schemeClr>
            <a:schemeClr val="phClr">
              <a:tint val="95000"/>
              <a:satMod val="120000"/>
            </a:schemeClr>
          </a:duotone>
        </a:blip>
        <a:stretch>
          <a:fillRect/>
        </a:stretch>
      </a:blipFill>
    </a:bgFillStyleLst>
  </a:fmtScheme>
</a:themeOverride>
</file>

<file path=ppt/theme/themeOverride4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  <a:fontScheme name="Трек">
    <a:majorFont>
      <a:latin typeface="Franklin Gothic Medium"/>
      <a:ea typeface=""/>
      <a:cs typeface=""/>
      <a:font script="Jpan" typeface="HG創英角ｺﾞｼｯｸUB"/>
      <a:font script="Hang" typeface="돋움"/>
      <a:font script="Hans" typeface="隶书"/>
      <a:font script="Hant" typeface="微軟正黑體"/>
      <a:font script="Arab" typeface="Tahoma"/>
      <a:font script="Hebr" typeface="Aharoni"/>
      <a:font script="Thai" typeface="Lily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Franklin Gothic Book"/>
      <a:ea typeface=""/>
      <a:cs typeface=""/>
      <a:font script="Jpan" typeface="HGｺﾞｼｯｸE"/>
      <a:font script="Hang" typeface="돋움"/>
      <a:font script="Hans" typeface="华文楷体"/>
      <a:font script="Hant" typeface="微軟正黑體"/>
      <a:font script="Arab" typeface="Tahoma"/>
      <a:font script="Hebr" typeface="Aharoni"/>
      <a:font script="Thai" typeface="Lily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</a:minorFont>
  </a:fontScheme>
  <a:fmtScheme name="Трек">
    <a:fillStyleLst>
      <a:solidFill>
        <a:schemeClr val="phClr"/>
      </a:solidFill>
      <a:gradFill rotWithShape="1">
        <a:gsLst>
          <a:gs pos="0">
            <a:schemeClr val="phClr">
              <a:tint val="30000"/>
              <a:satMod val="250000"/>
            </a:schemeClr>
          </a:gs>
          <a:gs pos="72000">
            <a:schemeClr val="phClr">
              <a:tint val="75000"/>
              <a:satMod val="210000"/>
            </a:schemeClr>
          </a:gs>
          <a:gs pos="100000">
            <a:schemeClr val="phClr">
              <a:tint val="85000"/>
              <a:satMod val="210000"/>
            </a:schemeClr>
          </a:gs>
        </a:gsLst>
        <a:lin ang="5400000" scaled="1"/>
      </a:gradFill>
      <a:gradFill rotWithShape="1">
        <a:gsLst>
          <a:gs pos="0">
            <a:schemeClr val="phClr">
              <a:tint val="75000"/>
              <a:shade val="85000"/>
              <a:satMod val="230000"/>
            </a:schemeClr>
          </a:gs>
          <a:gs pos="25000">
            <a:schemeClr val="phClr">
              <a:tint val="90000"/>
              <a:shade val="70000"/>
              <a:satMod val="220000"/>
            </a:schemeClr>
          </a:gs>
          <a:gs pos="50000">
            <a:schemeClr val="phClr">
              <a:tint val="90000"/>
              <a:shade val="58000"/>
              <a:satMod val="225000"/>
            </a:schemeClr>
          </a:gs>
          <a:gs pos="65000">
            <a:schemeClr val="phClr">
              <a:tint val="90000"/>
              <a:shade val="58000"/>
              <a:satMod val="225000"/>
            </a:schemeClr>
          </a:gs>
          <a:gs pos="80000">
            <a:schemeClr val="phClr">
              <a:tint val="90000"/>
              <a:shade val="69000"/>
              <a:satMod val="220000"/>
            </a:schemeClr>
          </a:gs>
          <a:gs pos="100000">
            <a:schemeClr val="phClr">
              <a:tint val="77000"/>
              <a:shade val="80000"/>
              <a:satMod val="230000"/>
            </a:schemeClr>
          </a:gs>
        </a:gsLst>
        <a:lin ang="5400000" scaled="1"/>
      </a:gradFill>
    </a:fillStyleLst>
    <a:lnStyleLst>
      <a:ln w="10000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76200" dist="50800" dir="5400000" rotWithShape="0">
            <a:srgbClr val="4E3B30">
              <a:alpha val="60000"/>
            </a:srgbClr>
          </a:outerShdw>
        </a:effectLst>
      </a:effectStyle>
      <a:effectStyle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a:effectStyle>
      <a:effectStyle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phClr">
              <a:shade val="60000"/>
              <a:satMod val="110000"/>
            </a:schemeClr>
          </a:contourClr>
        </a:sp3d>
      </a:effectStyle>
    </a:effectStyleLst>
    <a:bgFillStyleLst>
      <a:solidFill>
        <a:schemeClr val="phClr"/>
      </a:solidFill>
      <a:blipFill>
        <a:blip xmlns:r="http://schemas.openxmlformats.org/officeDocument/2006/relationships" r:embed="rId1">
          <a:duotone>
            <a:schemeClr val="phClr">
              <a:shade val="90000"/>
              <a:satMod val="150000"/>
            </a:schemeClr>
            <a:schemeClr val="phClr">
              <a:tint val="88000"/>
              <a:satMod val="105000"/>
            </a:schemeClr>
          </a:duotone>
        </a:blip>
        <a:tile tx="0" ty="0" sx="95000" sy="95000" flip="none" algn="t"/>
      </a:blipFill>
      <a:blipFill>
        <a:blip xmlns:r="http://schemas.openxmlformats.org/officeDocument/2006/relationships" r:embed="rId2">
          <a:duotone>
            <a:schemeClr val="phClr">
              <a:shade val="30000"/>
              <a:satMod val="455000"/>
            </a:schemeClr>
            <a:schemeClr val="phClr">
              <a:tint val="95000"/>
              <a:satMod val="120000"/>
            </a:schemeClr>
          </a:duotone>
        </a:blip>
        <a:stretch>
          <a:fillRect/>
        </a:stretch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3224</TotalTime>
  <Words>2143</Words>
  <Application>Microsoft Office PowerPoint</Application>
  <PresentationFormat>Экран (4:3)</PresentationFormat>
  <Paragraphs>329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Из каких поступлений формируется доходная часть бюджета муниципального образования «Поселок имени К.Либкнехта»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Межбюджетные трансферты – основной вид безвозмездных перечислений</vt:lpstr>
      <vt:lpstr>Презентация PowerPoint</vt:lpstr>
      <vt:lpstr>Презентация PowerPoint</vt:lpstr>
      <vt:lpstr>Презентация PowerPoint</vt:lpstr>
      <vt:lpstr>понятие и типы расходных обязательств</vt:lpstr>
      <vt:lpstr>Удельный вес расходов в разрезе функциональной структуры в общем объёме бюджета муниципального образования  «поселок имени К.Либкнехта» на 2024  год (23262,837тыс. руб.)</vt:lpstr>
      <vt:lpstr>Удельный вес расходов в разрезе функциональной структуры в общем объёме бюджета муниципального образования  «поселок имени К.Либкнехта» на 2025   год (20857,661 тыс. руб.)</vt:lpstr>
      <vt:lpstr>Удельный вес расходов в разрезе функциональной структуры в общем объёме бюджета муниципального образования  «поселок имени К.Либкнехта» на 2026   год (21 585,261 тыс. руб.)</vt:lpstr>
      <vt:lpstr>Что такое муниципальные программы?</vt:lpstr>
      <vt:lpstr>Распределение бюджетных ассигнований по муниципальным программам муниципального образования «поселок имени К.Либкнехта» Курчатовского района Курской области</vt:lpstr>
      <vt:lpstr>Спортивная жизнь</vt:lpstr>
      <vt:lpstr>Расходы на развитие физической культуры и спорта на 2024-2026 годы</vt:lpstr>
      <vt:lpstr>Культурная жизнь</vt:lpstr>
      <vt:lpstr>Расходы на культуру на 2024-2026  г.</vt:lpstr>
      <vt:lpstr>Презентация PowerPoint</vt:lpstr>
      <vt:lpstr>Дорожный фонд </vt:lpstr>
      <vt:lpstr>Сфера ЖКХ</vt:lpstr>
      <vt:lpstr>Презентация PowerPoint</vt:lpstr>
      <vt:lpstr>Формирование современной городской среды</vt:lpstr>
      <vt:lpstr>Резервный фонд</vt:lpstr>
      <vt:lpstr>Бюджетные ассигнования резервного фонда</vt:lpstr>
      <vt:lpstr>Презентация PowerPoint</vt:lpstr>
      <vt:lpstr>Основные показатели социально-экономического развития, используемые при составлении проекта бюджета муниципального образования</vt:lpstr>
      <vt:lpstr>Основные термины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Vera</dc:creator>
  <cp:lastModifiedBy>User</cp:lastModifiedBy>
  <cp:revision>316</cp:revision>
  <cp:lastPrinted>2015-11-24T06:45:12Z</cp:lastPrinted>
  <dcterms:modified xsi:type="dcterms:W3CDTF">2024-04-18T07:16:51Z</dcterms:modified>
</cp:coreProperties>
</file>